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40"/>
  </p:notesMasterIdLst>
  <p:sldIdLst>
    <p:sldId id="258" r:id="rId3"/>
    <p:sldId id="378" r:id="rId4"/>
    <p:sldId id="396" r:id="rId5"/>
    <p:sldId id="629" r:id="rId6"/>
    <p:sldId id="630" r:id="rId7"/>
    <p:sldId id="623" r:id="rId8"/>
    <p:sldId id="631" r:id="rId9"/>
    <p:sldId id="639" r:id="rId10"/>
    <p:sldId id="650" r:id="rId11"/>
    <p:sldId id="628" r:id="rId12"/>
    <p:sldId id="632" r:id="rId13"/>
    <p:sldId id="640" r:id="rId14"/>
    <p:sldId id="347" r:id="rId15"/>
    <p:sldId id="635" r:id="rId16"/>
    <p:sldId id="636" r:id="rId17"/>
    <p:sldId id="634" r:id="rId18"/>
    <p:sldId id="646" r:id="rId19"/>
    <p:sldId id="638" r:id="rId20"/>
    <p:sldId id="622" r:id="rId21"/>
    <p:sldId id="641" r:id="rId22"/>
    <p:sldId id="642" r:id="rId23"/>
    <p:sldId id="643" r:id="rId24"/>
    <p:sldId id="644" r:id="rId25"/>
    <p:sldId id="647" r:id="rId26"/>
    <p:sldId id="645" r:id="rId27"/>
    <p:sldId id="627" r:id="rId28"/>
    <p:sldId id="651" r:id="rId29"/>
    <p:sldId id="394" r:id="rId30"/>
    <p:sldId id="652" r:id="rId31"/>
    <p:sldId id="653" r:id="rId32"/>
    <p:sldId id="649" r:id="rId33"/>
    <p:sldId id="648" r:id="rId34"/>
    <p:sldId id="359" r:id="rId35"/>
    <p:sldId id="303" r:id="rId36"/>
    <p:sldId id="417" r:id="rId37"/>
    <p:sldId id="614" r:id="rId38"/>
    <p:sldId id="350" r:id="rId3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9"/>
    <a:srgbClr val="071D49"/>
    <a:srgbClr val="EDDEDC"/>
    <a:srgbClr val="5782C0"/>
    <a:srgbClr val="EAD8D6"/>
    <a:srgbClr val="4E7BBD"/>
    <a:srgbClr val="1328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73" autoAdjust="0"/>
  </p:normalViewPr>
  <p:slideViewPr>
    <p:cSldViewPr snapToGrid="0" showGuides="1">
      <p:cViewPr varScale="1">
        <p:scale>
          <a:sx n="68" d="100"/>
          <a:sy n="68" d="100"/>
        </p:scale>
        <p:origin x="5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DA5B9-656C-4AD3-81DE-3FF665A30C00}" type="datetimeFigureOut">
              <a:rPr lang="fi-FI" smtClean="0"/>
              <a:t>21.5.2024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00AAF-F816-4B6E-85F5-55F8F8AF314C}" type="slidenum">
              <a:rPr lang="fi-FI" smtClean="0"/>
              <a:t>‹#›</a:t>
            </a:fld>
            <a:endParaRPr lang="fi-FI"/>
          </a:p>
        </p:txBody>
      </p:sp>
    </p:spTree>
    <p:extLst>
      <p:ext uri="{BB962C8B-B14F-4D97-AF65-F5344CB8AC3E}">
        <p14:creationId xmlns:p14="http://schemas.microsoft.com/office/powerpoint/2010/main" val="136502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506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2">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5153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3">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r>
              <a:rPr lang="fi-FI"/>
              <a:t>29.1.2021</a:t>
            </a:r>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87652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r>
              <a:rPr lang="fi-FI"/>
              <a:t>29.1.2021</a:t>
            </a:r>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294764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r>
              <a:rPr lang="fi-FI"/>
              <a:t>29.1.2021</a:t>
            </a:r>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18931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426314"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r>
              <a:rPr lang="fi-FI"/>
              <a:t>29.1.2021</a:t>
            </a:r>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285287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5328138" cy="1114052"/>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5328138"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611814" y="983694"/>
            <a:ext cx="5235043" cy="5193269"/>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r>
              <a:rPr lang="fi-FI"/>
              <a:t>29.1.2021</a:t>
            </a:r>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02661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693420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r>
              <a:rPr lang="fi-FI"/>
              <a:t>29.1.2021</a:t>
            </a:r>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597238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6103930"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6103930"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r>
              <a:rPr lang="fi-FI"/>
              <a:t>29.1.2021</a:t>
            </a:r>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287124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764254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C65918-324C-48B8-AB52-DDE92C051E8D}"/>
              </a:ext>
            </a:extLst>
          </p:cNvPr>
          <p:cNvSpPr>
            <a:spLocks noGrp="1"/>
          </p:cNvSpPr>
          <p:nvPr>
            <p:ph type="dt" sz="half" idx="10"/>
          </p:nvPr>
        </p:nvSpPr>
        <p:spPr/>
        <p:txBody>
          <a:bodyPr/>
          <a:lstStyle/>
          <a:p>
            <a:r>
              <a:rPr lang="fi-FI"/>
              <a:t>29.1.2021</a:t>
            </a:r>
          </a:p>
        </p:txBody>
      </p:sp>
      <p:sp>
        <p:nvSpPr>
          <p:cNvPr id="3" name="Alatunnisteen paikkamerkki 2">
            <a:extLst>
              <a:ext uri="{FF2B5EF4-FFF2-40B4-BE49-F238E27FC236}">
                <a16:creationId xmlns:a16="http://schemas.microsoft.com/office/drawing/2014/main" id="{D44A2464-FB2B-47E2-8BAD-7A6E4809FDA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117F55B-BA64-4A95-95CA-AE063651FE1B}"/>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39429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833385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71D49"/>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4846"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6" name="Ryhmä 15">
            <a:extLst>
              <a:ext uri="{FF2B5EF4-FFF2-40B4-BE49-F238E27FC236}">
                <a16:creationId xmlns:a16="http://schemas.microsoft.com/office/drawing/2014/main" id="{6A840863-7E67-424E-9314-A07C7409069A}"/>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7" name="Freeform 5">
              <a:extLst>
                <a:ext uri="{FF2B5EF4-FFF2-40B4-BE49-F238E27FC236}">
                  <a16:creationId xmlns:a16="http://schemas.microsoft.com/office/drawing/2014/main" id="{0930C3BC-C1F2-490B-88ED-2BB3EE0E923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6">
              <a:extLst>
                <a:ext uri="{FF2B5EF4-FFF2-40B4-BE49-F238E27FC236}">
                  <a16:creationId xmlns:a16="http://schemas.microsoft.com/office/drawing/2014/main" id="{C5A43B94-BC14-4341-A744-B9BF215038C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7">
              <a:extLst>
                <a:ext uri="{FF2B5EF4-FFF2-40B4-BE49-F238E27FC236}">
                  <a16:creationId xmlns:a16="http://schemas.microsoft.com/office/drawing/2014/main" id="{83A4E282-DFA4-41B2-A1D9-17BC6CFAA796}"/>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8">
              <a:extLst>
                <a:ext uri="{FF2B5EF4-FFF2-40B4-BE49-F238E27FC236}">
                  <a16:creationId xmlns:a16="http://schemas.microsoft.com/office/drawing/2014/main" id="{51676B4A-7B51-4628-A7A0-F8F2EA6BD58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9">
              <a:extLst>
                <a:ext uri="{FF2B5EF4-FFF2-40B4-BE49-F238E27FC236}">
                  <a16:creationId xmlns:a16="http://schemas.microsoft.com/office/drawing/2014/main" id="{D097860C-F75A-475F-9531-AC000118FE3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0">
              <a:extLst>
                <a:ext uri="{FF2B5EF4-FFF2-40B4-BE49-F238E27FC236}">
                  <a16:creationId xmlns:a16="http://schemas.microsoft.com/office/drawing/2014/main" id="{3F2715DF-1026-4EBF-AFCA-9A296C386F1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Rectangle 11">
              <a:extLst>
                <a:ext uri="{FF2B5EF4-FFF2-40B4-BE49-F238E27FC236}">
                  <a16:creationId xmlns:a16="http://schemas.microsoft.com/office/drawing/2014/main" id="{AC0BF7CC-39B8-44B0-BCE5-DFBA550D0B9D}"/>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12">
              <a:extLst>
                <a:ext uri="{FF2B5EF4-FFF2-40B4-BE49-F238E27FC236}">
                  <a16:creationId xmlns:a16="http://schemas.microsoft.com/office/drawing/2014/main" id="{9C625616-F4A8-436B-9995-EA7B52B36B74}"/>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Rectangle 13">
              <a:extLst>
                <a:ext uri="{FF2B5EF4-FFF2-40B4-BE49-F238E27FC236}">
                  <a16:creationId xmlns:a16="http://schemas.microsoft.com/office/drawing/2014/main" id="{32D3A593-3605-4741-BE30-ABA24CBCDEE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4">
              <a:extLst>
                <a:ext uri="{FF2B5EF4-FFF2-40B4-BE49-F238E27FC236}">
                  <a16:creationId xmlns:a16="http://schemas.microsoft.com/office/drawing/2014/main" id="{07C857BB-EF87-48DE-879B-805A74B29953}"/>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5">
              <a:extLst>
                <a:ext uri="{FF2B5EF4-FFF2-40B4-BE49-F238E27FC236}">
                  <a16:creationId xmlns:a16="http://schemas.microsoft.com/office/drawing/2014/main" id="{E7BEE110-E667-4945-859E-52B4EC14B654}"/>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6">
              <a:extLst>
                <a:ext uri="{FF2B5EF4-FFF2-40B4-BE49-F238E27FC236}">
                  <a16:creationId xmlns:a16="http://schemas.microsoft.com/office/drawing/2014/main" id="{0F060C8F-37BD-40C8-BA66-6CCE2B62C901}"/>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17">
              <a:extLst>
                <a:ext uri="{FF2B5EF4-FFF2-40B4-BE49-F238E27FC236}">
                  <a16:creationId xmlns:a16="http://schemas.microsoft.com/office/drawing/2014/main" id="{756BC3FE-C393-4FFC-9094-F96082E09E7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Rectangle 18">
              <a:extLst>
                <a:ext uri="{FF2B5EF4-FFF2-40B4-BE49-F238E27FC236}">
                  <a16:creationId xmlns:a16="http://schemas.microsoft.com/office/drawing/2014/main" id="{A07D4FB5-ECF4-4CEF-9EF3-D9390F3E8829}"/>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19">
              <a:extLst>
                <a:ext uri="{FF2B5EF4-FFF2-40B4-BE49-F238E27FC236}">
                  <a16:creationId xmlns:a16="http://schemas.microsoft.com/office/drawing/2014/main" id="{A811BF54-7598-4506-B470-1FD9724DEF1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0">
              <a:extLst>
                <a:ext uri="{FF2B5EF4-FFF2-40B4-BE49-F238E27FC236}">
                  <a16:creationId xmlns:a16="http://schemas.microsoft.com/office/drawing/2014/main" id="{C6F74A0F-8C37-4172-89A1-3A98D73A9F6D}"/>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1">
              <a:extLst>
                <a:ext uri="{FF2B5EF4-FFF2-40B4-BE49-F238E27FC236}">
                  <a16:creationId xmlns:a16="http://schemas.microsoft.com/office/drawing/2014/main" id="{EFB0853A-11A3-4D95-AC5D-8B9973CB26DF}"/>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2">
              <a:extLst>
                <a:ext uri="{FF2B5EF4-FFF2-40B4-BE49-F238E27FC236}">
                  <a16:creationId xmlns:a16="http://schemas.microsoft.com/office/drawing/2014/main" id="{CE8A873C-C98B-48B2-A198-BA30A241E471}"/>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3">
              <a:extLst>
                <a:ext uri="{FF2B5EF4-FFF2-40B4-BE49-F238E27FC236}">
                  <a16:creationId xmlns:a16="http://schemas.microsoft.com/office/drawing/2014/main" id="{371855DE-AB15-4421-9142-BDAA1F29FD43}"/>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4">
              <a:extLst>
                <a:ext uri="{FF2B5EF4-FFF2-40B4-BE49-F238E27FC236}">
                  <a16:creationId xmlns:a16="http://schemas.microsoft.com/office/drawing/2014/main" id="{E7E13936-4EF7-41D6-B2E4-99E71C9DDA35}"/>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5">
              <a:extLst>
                <a:ext uri="{FF2B5EF4-FFF2-40B4-BE49-F238E27FC236}">
                  <a16:creationId xmlns:a16="http://schemas.microsoft.com/office/drawing/2014/main" id="{A113B553-DCDA-4E25-8309-2EE0AEF87F15}"/>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6">
              <a:extLst>
                <a:ext uri="{FF2B5EF4-FFF2-40B4-BE49-F238E27FC236}">
                  <a16:creationId xmlns:a16="http://schemas.microsoft.com/office/drawing/2014/main" id="{3EC1C85D-620C-4D4C-95DB-5A460825F99C}"/>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7">
              <a:extLst>
                <a:ext uri="{FF2B5EF4-FFF2-40B4-BE49-F238E27FC236}">
                  <a16:creationId xmlns:a16="http://schemas.microsoft.com/office/drawing/2014/main" id="{D4F9E4B2-0465-445B-8F87-0ED25BF127B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8">
              <a:extLst>
                <a:ext uri="{FF2B5EF4-FFF2-40B4-BE49-F238E27FC236}">
                  <a16:creationId xmlns:a16="http://schemas.microsoft.com/office/drawing/2014/main" id="{B3654AEF-292F-4755-8DAD-95EF4F3312EB}"/>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29">
              <a:extLst>
                <a:ext uri="{FF2B5EF4-FFF2-40B4-BE49-F238E27FC236}">
                  <a16:creationId xmlns:a16="http://schemas.microsoft.com/office/drawing/2014/main" id="{11F6ABAA-1E25-42E3-9A97-B57A3E06C014}"/>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0">
              <a:extLst>
                <a:ext uri="{FF2B5EF4-FFF2-40B4-BE49-F238E27FC236}">
                  <a16:creationId xmlns:a16="http://schemas.microsoft.com/office/drawing/2014/main" id="{203C6DFB-315D-4C8A-A923-FA2342660493}"/>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1">
              <a:extLst>
                <a:ext uri="{FF2B5EF4-FFF2-40B4-BE49-F238E27FC236}">
                  <a16:creationId xmlns:a16="http://schemas.microsoft.com/office/drawing/2014/main" id="{676A9C57-2038-43D0-8DA7-8FDCA9C7397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2">
              <a:extLst>
                <a:ext uri="{FF2B5EF4-FFF2-40B4-BE49-F238E27FC236}">
                  <a16:creationId xmlns:a16="http://schemas.microsoft.com/office/drawing/2014/main" id="{0CAE2322-7B08-4704-A01F-A42A444FB84C}"/>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3">
              <a:extLst>
                <a:ext uri="{FF2B5EF4-FFF2-40B4-BE49-F238E27FC236}">
                  <a16:creationId xmlns:a16="http://schemas.microsoft.com/office/drawing/2014/main" id="{166EEBF2-3179-4A1F-959A-C9C344B197F9}"/>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4">
              <a:extLst>
                <a:ext uri="{FF2B5EF4-FFF2-40B4-BE49-F238E27FC236}">
                  <a16:creationId xmlns:a16="http://schemas.microsoft.com/office/drawing/2014/main" id="{4CCBE684-573F-490E-96BB-DDA231396D73}"/>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5">
              <a:extLst>
                <a:ext uri="{FF2B5EF4-FFF2-40B4-BE49-F238E27FC236}">
                  <a16:creationId xmlns:a16="http://schemas.microsoft.com/office/drawing/2014/main" id="{0B1B5D19-088F-40D8-B1F5-695E32E3209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6">
              <a:extLst>
                <a:ext uri="{FF2B5EF4-FFF2-40B4-BE49-F238E27FC236}">
                  <a16:creationId xmlns:a16="http://schemas.microsoft.com/office/drawing/2014/main" id="{96064096-A559-4FF6-B80C-641823D08F9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7">
              <a:extLst>
                <a:ext uri="{FF2B5EF4-FFF2-40B4-BE49-F238E27FC236}">
                  <a16:creationId xmlns:a16="http://schemas.microsoft.com/office/drawing/2014/main" id="{DD5FA2BE-C15F-4445-9FB3-2DDC1349AD62}"/>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8">
              <a:extLst>
                <a:ext uri="{FF2B5EF4-FFF2-40B4-BE49-F238E27FC236}">
                  <a16:creationId xmlns:a16="http://schemas.microsoft.com/office/drawing/2014/main" id="{77CB77A1-3053-419B-9875-98DA34A3D66F}"/>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1" name="Freeform 39">
              <a:extLst>
                <a:ext uri="{FF2B5EF4-FFF2-40B4-BE49-F238E27FC236}">
                  <a16:creationId xmlns:a16="http://schemas.microsoft.com/office/drawing/2014/main" id="{69C96D84-D64C-4E70-9F98-CF95007A515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72853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4E7BB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51" name="Ryhmä 50">
            <a:extLst>
              <a:ext uri="{FF2B5EF4-FFF2-40B4-BE49-F238E27FC236}">
                <a16:creationId xmlns:a16="http://schemas.microsoft.com/office/drawing/2014/main" id="{A0A35068-D8AD-4658-A22E-F22DF3BA4DA1}"/>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52" name="Freeform 5">
              <a:extLst>
                <a:ext uri="{FF2B5EF4-FFF2-40B4-BE49-F238E27FC236}">
                  <a16:creationId xmlns:a16="http://schemas.microsoft.com/office/drawing/2014/main" id="{D824C498-8D6B-427B-A3D2-29172851BB31}"/>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3" name="Freeform 6">
              <a:extLst>
                <a:ext uri="{FF2B5EF4-FFF2-40B4-BE49-F238E27FC236}">
                  <a16:creationId xmlns:a16="http://schemas.microsoft.com/office/drawing/2014/main" id="{20BA2B5F-DDD4-4967-BA92-C42F2F461D14}"/>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4" name="Rectangle 7">
              <a:extLst>
                <a:ext uri="{FF2B5EF4-FFF2-40B4-BE49-F238E27FC236}">
                  <a16:creationId xmlns:a16="http://schemas.microsoft.com/office/drawing/2014/main" id="{67B778BA-B1D3-440C-A807-35ED246DA0C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5" name="Freeform 8">
              <a:extLst>
                <a:ext uri="{FF2B5EF4-FFF2-40B4-BE49-F238E27FC236}">
                  <a16:creationId xmlns:a16="http://schemas.microsoft.com/office/drawing/2014/main" id="{00D5A7F3-5BF7-4D19-BD8F-6D21CC39AE6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6" name="Freeform 9">
              <a:extLst>
                <a:ext uri="{FF2B5EF4-FFF2-40B4-BE49-F238E27FC236}">
                  <a16:creationId xmlns:a16="http://schemas.microsoft.com/office/drawing/2014/main" id="{E164B9DC-006A-40EA-ACFF-133F0E713F7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7" name="Freeform 10">
              <a:extLst>
                <a:ext uri="{FF2B5EF4-FFF2-40B4-BE49-F238E27FC236}">
                  <a16:creationId xmlns:a16="http://schemas.microsoft.com/office/drawing/2014/main" id="{C5976CF7-C6F9-4968-A9DC-7E5226F8DB8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8" name="Rectangle 11">
              <a:extLst>
                <a:ext uri="{FF2B5EF4-FFF2-40B4-BE49-F238E27FC236}">
                  <a16:creationId xmlns:a16="http://schemas.microsoft.com/office/drawing/2014/main" id="{66FDAFA8-B672-4D3B-B649-2CCE5933188B}"/>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9" name="Freeform 12">
              <a:extLst>
                <a:ext uri="{FF2B5EF4-FFF2-40B4-BE49-F238E27FC236}">
                  <a16:creationId xmlns:a16="http://schemas.microsoft.com/office/drawing/2014/main" id="{84D5BF82-7C78-499E-8A7D-D6C616407F5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0" name="Rectangle 13">
              <a:extLst>
                <a:ext uri="{FF2B5EF4-FFF2-40B4-BE49-F238E27FC236}">
                  <a16:creationId xmlns:a16="http://schemas.microsoft.com/office/drawing/2014/main" id="{16A128BF-91A6-467D-9829-A5F2D2E6883F}"/>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1" name="Freeform 14">
              <a:extLst>
                <a:ext uri="{FF2B5EF4-FFF2-40B4-BE49-F238E27FC236}">
                  <a16:creationId xmlns:a16="http://schemas.microsoft.com/office/drawing/2014/main" id="{4FCD4F3F-A16E-4BC8-B86D-D4BE14B94807}"/>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2" name="Freeform 15">
              <a:extLst>
                <a:ext uri="{FF2B5EF4-FFF2-40B4-BE49-F238E27FC236}">
                  <a16:creationId xmlns:a16="http://schemas.microsoft.com/office/drawing/2014/main" id="{76533970-880E-41A6-AA81-7396F7E4C5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3" name="Freeform 16">
              <a:extLst>
                <a:ext uri="{FF2B5EF4-FFF2-40B4-BE49-F238E27FC236}">
                  <a16:creationId xmlns:a16="http://schemas.microsoft.com/office/drawing/2014/main" id="{E7ED20FE-7965-456D-B267-5D34C837A278}"/>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4" name="Freeform 17">
              <a:extLst>
                <a:ext uri="{FF2B5EF4-FFF2-40B4-BE49-F238E27FC236}">
                  <a16:creationId xmlns:a16="http://schemas.microsoft.com/office/drawing/2014/main" id="{1CAC00A5-4343-42F0-B98D-B767D3637DE8}"/>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5" name="Rectangle 18">
              <a:extLst>
                <a:ext uri="{FF2B5EF4-FFF2-40B4-BE49-F238E27FC236}">
                  <a16:creationId xmlns:a16="http://schemas.microsoft.com/office/drawing/2014/main" id="{2A279DFC-7760-4E2C-9EA1-2E095522DB75}"/>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6" name="Freeform 19">
              <a:extLst>
                <a:ext uri="{FF2B5EF4-FFF2-40B4-BE49-F238E27FC236}">
                  <a16:creationId xmlns:a16="http://schemas.microsoft.com/office/drawing/2014/main" id="{4040C7EA-B2E6-4412-A69B-3F5B0770F2C9}"/>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7" name="Freeform 20">
              <a:extLst>
                <a:ext uri="{FF2B5EF4-FFF2-40B4-BE49-F238E27FC236}">
                  <a16:creationId xmlns:a16="http://schemas.microsoft.com/office/drawing/2014/main" id="{A6347BE4-DFFD-40D6-939B-92A0DDD7D617}"/>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8" name="Freeform 21">
              <a:extLst>
                <a:ext uri="{FF2B5EF4-FFF2-40B4-BE49-F238E27FC236}">
                  <a16:creationId xmlns:a16="http://schemas.microsoft.com/office/drawing/2014/main" id="{5267BAB1-40EB-48B3-B6FE-873C222A9C37}"/>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9" name="Freeform 22">
              <a:extLst>
                <a:ext uri="{FF2B5EF4-FFF2-40B4-BE49-F238E27FC236}">
                  <a16:creationId xmlns:a16="http://schemas.microsoft.com/office/drawing/2014/main" id="{9B143DE2-367D-4F73-8563-71E2F1D45AE9}"/>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0" name="Freeform 23">
              <a:extLst>
                <a:ext uri="{FF2B5EF4-FFF2-40B4-BE49-F238E27FC236}">
                  <a16:creationId xmlns:a16="http://schemas.microsoft.com/office/drawing/2014/main" id="{5575DF30-BB36-438C-B9BA-BDF6B9A24156}"/>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1" name="Freeform 24">
              <a:extLst>
                <a:ext uri="{FF2B5EF4-FFF2-40B4-BE49-F238E27FC236}">
                  <a16:creationId xmlns:a16="http://schemas.microsoft.com/office/drawing/2014/main" id="{EC7B2DEF-3C23-4E47-A792-B5B6EF41A487}"/>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2" name="Freeform 25">
              <a:extLst>
                <a:ext uri="{FF2B5EF4-FFF2-40B4-BE49-F238E27FC236}">
                  <a16:creationId xmlns:a16="http://schemas.microsoft.com/office/drawing/2014/main" id="{A8381D09-D0A8-42A5-902B-2506FAA36B4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3" name="Freeform 26">
              <a:extLst>
                <a:ext uri="{FF2B5EF4-FFF2-40B4-BE49-F238E27FC236}">
                  <a16:creationId xmlns:a16="http://schemas.microsoft.com/office/drawing/2014/main" id="{FED001E1-EDCD-4E5B-AADB-6E2094192E11}"/>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4" name="Freeform 27">
              <a:extLst>
                <a:ext uri="{FF2B5EF4-FFF2-40B4-BE49-F238E27FC236}">
                  <a16:creationId xmlns:a16="http://schemas.microsoft.com/office/drawing/2014/main" id="{C5E2327B-AA4E-478E-BF79-75C12841EF86}"/>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5" name="Freeform 28">
              <a:extLst>
                <a:ext uri="{FF2B5EF4-FFF2-40B4-BE49-F238E27FC236}">
                  <a16:creationId xmlns:a16="http://schemas.microsoft.com/office/drawing/2014/main" id="{BC3166C5-62D1-49CF-82BB-365D52B2B32D}"/>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6" name="Freeform 29">
              <a:extLst>
                <a:ext uri="{FF2B5EF4-FFF2-40B4-BE49-F238E27FC236}">
                  <a16:creationId xmlns:a16="http://schemas.microsoft.com/office/drawing/2014/main" id="{D825E1C4-6CAF-49B7-96A0-84CFB8CA6E3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7" name="Freeform 30">
              <a:extLst>
                <a:ext uri="{FF2B5EF4-FFF2-40B4-BE49-F238E27FC236}">
                  <a16:creationId xmlns:a16="http://schemas.microsoft.com/office/drawing/2014/main" id="{B49FBE98-CCB9-4813-B5A1-9C6FCC44E9D9}"/>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8" name="Freeform 31">
              <a:extLst>
                <a:ext uri="{FF2B5EF4-FFF2-40B4-BE49-F238E27FC236}">
                  <a16:creationId xmlns:a16="http://schemas.microsoft.com/office/drawing/2014/main" id="{414662BD-9897-4789-A7F5-E8C075AEDCD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9" name="Freeform 32">
              <a:extLst>
                <a:ext uri="{FF2B5EF4-FFF2-40B4-BE49-F238E27FC236}">
                  <a16:creationId xmlns:a16="http://schemas.microsoft.com/office/drawing/2014/main" id="{B4EEDD90-3259-4BF5-9C72-782C8790592D}"/>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0" name="Freeform 33">
              <a:extLst>
                <a:ext uri="{FF2B5EF4-FFF2-40B4-BE49-F238E27FC236}">
                  <a16:creationId xmlns:a16="http://schemas.microsoft.com/office/drawing/2014/main" id="{0F2FB4C5-D4AC-4373-B04A-18513A618268}"/>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1" name="Freeform 34">
              <a:extLst>
                <a:ext uri="{FF2B5EF4-FFF2-40B4-BE49-F238E27FC236}">
                  <a16:creationId xmlns:a16="http://schemas.microsoft.com/office/drawing/2014/main" id="{8A367746-EC14-4A93-BB32-8CD74E396362}"/>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2" name="Freeform 35">
              <a:extLst>
                <a:ext uri="{FF2B5EF4-FFF2-40B4-BE49-F238E27FC236}">
                  <a16:creationId xmlns:a16="http://schemas.microsoft.com/office/drawing/2014/main" id="{61A3575A-AF85-49B9-BE23-D46676376C24}"/>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3" name="Freeform 36">
              <a:extLst>
                <a:ext uri="{FF2B5EF4-FFF2-40B4-BE49-F238E27FC236}">
                  <a16:creationId xmlns:a16="http://schemas.microsoft.com/office/drawing/2014/main" id="{D1FA77D7-C665-4D4F-8B14-7F64CA3F78E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4" name="Freeform 37">
              <a:extLst>
                <a:ext uri="{FF2B5EF4-FFF2-40B4-BE49-F238E27FC236}">
                  <a16:creationId xmlns:a16="http://schemas.microsoft.com/office/drawing/2014/main" id="{41F2E833-74C7-419F-91C1-7B52DDD570CE}"/>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5" name="Freeform 38">
              <a:extLst>
                <a:ext uri="{FF2B5EF4-FFF2-40B4-BE49-F238E27FC236}">
                  <a16:creationId xmlns:a16="http://schemas.microsoft.com/office/drawing/2014/main" id="{78BBEFED-432B-4158-87DD-4C5BDDCC8885}"/>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6" name="Freeform 39">
              <a:extLst>
                <a:ext uri="{FF2B5EF4-FFF2-40B4-BE49-F238E27FC236}">
                  <a16:creationId xmlns:a16="http://schemas.microsoft.com/office/drawing/2014/main" id="{F5DC16A1-22FF-46B2-92A7-85724595FC96}"/>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87073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EAD8D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5" name="Ryhmä 14">
            <a:extLst>
              <a:ext uri="{FF2B5EF4-FFF2-40B4-BE49-F238E27FC236}">
                <a16:creationId xmlns:a16="http://schemas.microsoft.com/office/drawing/2014/main" id="{8B1C1E89-B6F8-49BF-82C8-A6F02E4B57B7}"/>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6" name="Freeform 5">
              <a:extLst>
                <a:ext uri="{FF2B5EF4-FFF2-40B4-BE49-F238E27FC236}">
                  <a16:creationId xmlns:a16="http://schemas.microsoft.com/office/drawing/2014/main" id="{E97012B5-9C4B-4FA7-9128-725551F40CA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6">
              <a:extLst>
                <a:ext uri="{FF2B5EF4-FFF2-40B4-BE49-F238E27FC236}">
                  <a16:creationId xmlns:a16="http://schemas.microsoft.com/office/drawing/2014/main" id="{21858B00-DD0A-4A26-9A3D-A3905F708462}"/>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Rectangle 7">
              <a:extLst>
                <a:ext uri="{FF2B5EF4-FFF2-40B4-BE49-F238E27FC236}">
                  <a16:creationId xmlns:a16="http://schemas.microsoft.com/office/drawing/2014/main" id="{8498E551-C5FF-4327-B484-8597604A7E12}"/>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Freeform 8">
              <a:extLst>
                <a:ext uri="{FF2B5EF4-FFF2-40B4-BE49-F238E27FC236}">
                  <a16:creationId xmlns:a16="http://schemas.microsoft.com/office/drawing/2014/main" id="{58BF813D-4D1D-4443-81E1-EECE2F34B5D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9">
              <a:extLst>
                <a:ext uri="{FF2B5EF4-FFF2-40B4-BE49-F238E27FC236}">
                  <a16:creationId xmlns:a16="http://schemas.microsoft.com/office/drawing/2014/main" id="{DF0866FB-9134-49DD-9186-C06B752427AA}"/>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0">
              <a:extLst>
                <a:ext uri="{FF2B5EF4-FFF2-40B4-BE49-F238E27FC236}">
                  <a16:creationId xmlns:a16="http://schemas.microsoft.com/office/drawing/2014/main" id="{A0BAD931-7708-4BB3-B980-1DEF7035597B}"/>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Rectangle 11">
              <a:extLst>
                <a:ext uri="{FF2B5EF4-FFF2-40B4-BE49-F238E27FC236}">
                  <a16:creationId xmlns:a16="http://schemas.microsoft.com/office/drawing/2014/main" id="{CFE06B85-E7F9-45CB-8B47-60E16B8FDEDA}"/>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2">
              <a:extLst>
                <a:ext uri="{FF2B5EF4-FFF2-40B4-BE49-F238E27FC236}">
                  <a16:creationId xmlns:a16="http://schemas.microsoft.com/office/drawing/2014/main" id="{5D9304E0-5B9D-4305-B17C-B43C3499177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3">
              <a:extLst>
                <a:ext uri="{FF2B5EF4-FFF2-40B4-BE49-F238E27FC236}">
                  <a16:creationId xmlns:a16="http://schemas.microsoft.com/office/drawing/2014/main" id="{621B6AFB-FAA0-406C-8F2D-2BE12225500D}"/>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4">
              <a:extLst>
                <a:ext uri="{FF2B5EF4-FFF2-40B4-BE49-F238E27FC236}">
                  <a16:creationId xmlns:a16="http://schemas.microsoft.com/office/drawing/2014/main" id="{940BD04D-86AE-47A0-9675-04E579DAA4AE}"/>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5">
              <a:extLst>
                <a:ext uri="{FF2B5EF4-FFF2-40B4-BE49-F238E27FC236}">
                  <a16:creationId xmlns:a16="http://schemas.microsoft.com/office/drawing/2014/main" id="{81ABE9CB-ACC3-450C-A9AE-B04D724951BE}"/>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6">
              <a:extLst>
                <a:ext uri="{FF2B5EF4-FFF2-40B4-BE49-F238E27FC236}">
                  <a16:creationId xmlns:a16="http://schemas.microsoft.com/office/drawing/2014/main" id="{51E8780C-FEAB-41AE-BD1E-A1B98BEF1C8F}"/>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7">
              <a:extLst>
                <a:ext uri="{FF2B5EF4-FFF2-40B4-BE49-F238E27FC236}">
                  <a16:creationId xmlns:a16="http://schemas.microsoft.com/office/drawing/2014/main" id="{0C9A5B4C-2902-4161-A3EA-5772DF5C2E9C}"/>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Rectangle 18">
              <a:extLst>
                <a:ext uri="{FF2B5EF4-FFF2-40B4-BE49-F238E27FC236}">
                  <a16:creationId xmlns:a16="http://schemas.microsoft.com/office/drawing/2014/main" id="{7AD55488-9345-4F18-BEC1-DFE03305FFD1}"/>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19">
              <a:extLst>
                <a:ext uri="{FF2B5EF4-FFF2-40B4-BE49-F238E27FC236}">
                  <a16:creationId xmlns:a16="http://schemas.microsoft.com/office/drawing/2014/main" id="{E87EE6F5-97AE-4903-BD63-FC0C0558D8C6}"/>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0">
              <a:extLst>
                <a:ext uri="{FF2B5EF4-FFF2-40B4-BE49-F238E27FC236}">
                  <a16:creationId xmlns:a16="http://schemas.microsoft.com/office/drawing/2014/main" id="{03918C94-D667-45DA-9092-9EFE70ECD805}"/>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1">
              <a:extLst>
                <a:ext uri="{FF2B5EF4-FFF2-40B4-BE49-F238E27FC236}">
                  <a16:creationId xmlns:a16="http://schemas.microsoft.com/office/drawing/2014/main" id="{506306BC-23E9-4F2E-ADE7-F1FE1EC4B408}"/>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2">
              <a:extLst>
                <a:ext uri="{FF2B5EF4-FFF2-40B4-BE49-F238E27FC236}">
                  <a16:creationId xmlns:a16="http://schemas.microsoft.com/office/drawing/2014/main" id="{C196F3C0-30F1-4F8C-A8CF-BD7CBAE5931B}"/>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3">
              <a:extLst>
                <a:ext uri="{FF2B5EF4-FFF2-40B4-BE49-F238E27FC236}">
                  <a16:creationId xmlns:a16="http://schemas.microsoft.com/office/drawing/2014/main" id="{E90F08B4-5341-4CEB-9D92-76863D16F884}"/>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4">
              <a:extLst>
                <a:ext uri="{FF2B5EF4-FFF2-40B4-BE49-F238E27FC236}">
                  <a16:creationId xmlns:a16="http://schemas.microsoft.com/office/drawing/2014/main" id="{87655FB8-9176-44AD-AB2A-BB6CAEAF24D9}"/>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5">
              <a:extLst>
                <a:ext uri="{FF2B5EF4-FFF2-40B4-BE49-F238E27FC236}">
                  <a16:creationId xmlns:a16="http://schemas.microsoft.com/office/drawing/2014/main" id="{12A8515F-5B82-4C8D-B101-943402C0307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6">
              <a:extLst>
                <a:ext uri="{FF2B5EF4-FFF2-40B4-BE49-F238E27FC236}">
                  <a16:creationId xmlns:a16="http://schemas.microsoft.com/office/drawing/2014/main" id="{9390C10B-9D1C-4E0C-8482-97FBCCFC0B3A}"/>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7">
              <a:extLst>
                <a:ext uri="{FF2B5EF4-FFF2-40B4-BE49-F238E27FC236}">
                  <a16:creationId xmlns:a16="http://schemas.microsoft.com/office/drawing/2014/main" id="{DC16B522-3492-4D0A-8AAF-3FD9443C3025}"/>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8">
              <a:extLst>
                <a:ext uri="{FF2B5EF4-FFF2-40B4-BE49-F238E27FC236}">
                  <a16:creationId xmlns:a16="http://schemas.microsoft.com/office/drawing/2014/main" id="{287C7606-2B63-4D81-A12F-8DBE31944E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9">
              <a:extLst>
                <a:ext uri="{FF2B5EF4-FFF2-40B4-BE49-F238E27FC236}">
                  <a16:creationId xmlns:a16="http://schemas.microsoft.com/office/drawing/2014/main" id="{0078A513-5739-4D95-8102-69BFA889F168}"/>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0">
              <a:extLst>
                <a:ext uri="{FF2B5EF4-FFF2-40B4-BE49-F238E27FC236}">
                  <a16:creationId xmlns:a16="http://schemas.microsoft.com/office/drawing/2014/main" id="{55EA118F-BA68-458E-80DA-116A0FD4E56F}"/>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1">
              <a:extLst>
                <a:ext uri="{FF2B5EF4-FFF2-40B4-BE49-F238E27FC236}">
                  <a16:creationId xmlns:a16="http://schemas.microsoft.com/office/drawing/2014/main" id="{1B6A7819-1B67-4546-86C6-88F4A63A23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2">
              <a:extLst>
                <a:ext uri="{FF2B5EF4-FFF2-40B4-BE49-F238E27FC236}">
                  <a16:creationId xmlns:a16="http://schemas.microsoft.com/office/drawing/2014/main" id="{E053562B-AAA5-4365-BF7D-30CC12A4560F}"/>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3">
              <a:extLst>
                <a:ext uri="{FF2B5EF4-FFF2-40B4-BE49-F238E27FC236}">
                  <a16:creationId xmlns:a16="http://schemas.microsoft.com/office/drawing/2014/main" id="{2A51DA06-2C43-44FB-A009-3B49AE2F303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4">
              <a:extLst>
                <a:ext uri="{FF2B5EF4-FFF2-40B4-BE49-F238E27FC236}">
                  <a16:creationId xmlns:a16="http://schemas.microsoft.com/office/drawing/2014/main" id="{7C653F36-EF5F-4BB2-9625-B426EE652735}"/>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5">
              <a:extLst>
                <a:ext uri="{FF2B5EF4-FFF2-40B4-BE49-F238E27FC236}">
                  <a16:creationId xmlns:a16="http://schemas.microsoft.com/office/drawing/2014/main" id="{8026A9AA-F44D-4C1D-BA37-22A699CD2020}"/>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6">
              <a:extLst>
                <a:ext uri="{FF2B5EF4-FFF2-40B4-BE49-F238E27FC236}">
                  <a16:creationId xmlns:a16="http://schemas.microsoft.com/office/drawing/2014/main" id="{F12ADACD-9683-4640-8355-23D516402450}"/>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7">
              <a:extLst>
                <a:ext uri="{FF2B5EF4-FFF2-40B4-BE49-F238E27FC236}">
                  <a16:creationId xmlns:a16="http://schemas.microsoft.com/office/drawing/2014/main" id="{E6F80046-D9D1-4BBB-A232-CC611C3C1F04}"/>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8">
              <a:extLst>
                <a:ext uri="{FF2B5EF4-FFF2-40B4-BE49-F238E27FC236}">
                  <a16:creationId xmlns:a16="http://schemas.microsoft.com/office/drawing/2014/main" id="{2F40FA35-9041-4F7B-9841-FFB3B57A8699}"/>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9">
              <a:extLst>
                <a:ext uri="{FF2B5EF4-FFF2-40B4-BE49-F238E27FC236}">
                  <a16:creationId xmlns:a16="http://schemas.microsoft.com/office/drawing/2014/main" id="{21D0657E-9C51-405D-B04C-8F0183B9A313}"/>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74302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osto 4">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071D49"/>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103478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osto 5">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4E7BBD"/>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2367436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osto 6">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EAD8D6"/>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4212149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631027A5-8CB9-488F-85F4-89DA2396D178}"/>
              </a:ext>
            </a:extLst>
          </p:cNvPr>
          <p:cNvGrpSpPr/>
          <p:nvPr userDrawn="1"/>
        </p:nvGrpSpPr>
        <p:grpSpPr>
          <a:xfrm>
            <a:off x="0" y="906463"/>
            <a:ext cx="12193200" cy="5045075"/>
            <a:chOff x="6350" y="906463"/>
            <a:chExt cx="12179300" cy="5045075"/>
          </a:xfrm>
        </p:grpSpPr>
        <p:sp>
          <p:nvSpPr>
            <p:cNvPr id="9" name="Freeform 5">
              <a:extLst>
                <a:ext uri="{FF2B5EF4-FFF2-40B4-BE49-F238E27FC236}">
                  <a16:creationId xmlns:a16="http://schemas.microsoft.com/office/drawing/2014/main" id="{C277A7E3-E48A-4CA3-897F-A0072AC47521}"/>
                </a:ext>
              </a:extLst>
            </p:cNvPr>
            <p:cNvSpPr>
              <a:spLocks/>
            </p:cNvSpPr>
            <p:nvPr userDrawn="1"/>
          </p:nvSpPr>
          <p:spPr bwMode="auto">
            <a:xfrm>
              <a:off x="6350" y="1117601"/>
              <a:ext cx="6848475" cy="4633913"/>
            </a:xfrm>
            <a:custGeom>
              <a:avLst/>
              <a:gdLst>
                <a:gd name="T0" fmla="*/ 0 w 38084"/>
                <a:gd name="T1" fmla="*/ 25743 h 25743"/>
                <a:gd name="T2" fmla="*/ 25212 w 38084"/>
                <a:gd name="T3" fmla="*/ 25743 h 25743"/>
                <a:gd name="T4" fmla="*/ 38084 w 38084"/>
                <a:gd name="T5" fmla="*/ 12871 h 25743"/>
                <a:gd name="T6" fmla="*/ 25212 w 38084"/>
                <a:gd name="T7" fmla="*/ 0 h 25743"/>
                <a:gd name="T8" fmla="*/ 0 w 38084"/>
                <a:gd name="T9" fmla="*/ 0 h 25743"/>
                <a:gd name="T10" fmla="*/ 0 w 38084"/>
                <a:gd name="T11" fmla="*/ 25743 h 25743"/>
              </a:gdLst>
              <a:ahLst/>
              <a:cxnLst>
                <a:cxn ang="0">
                  <a:pos x="T0" y="T1"/>
                </a:cxn>
                <a:cxn ang="0">
                  <a:pos x="T2" y="T3"/>
                </a:cxn>
                <a:cxn ang="0">
                  <a:pos x="T4" y="T5"/>
                </a:cxn>
                <a:cxn ang="0">
                  <a:pos x="T6" y="T7"/>
                </a:cxn>
                <a:cxn ang="0">
                  <a:pos x="T8" y="T9"/>
                </a:cxn>
                <a:cxn ang="0">
                  <a:pos x="T10" y="T11"/>
                </a:cxn>
              </a:cxnLst>
              <a:rect l="0" t="0" r="r" b="b"/>
              <a:pathLst>
                <a:path w="38084" h="25743">
                  <a:moveTo>
                    <a:pt x="0" y="25743"/>
                  </a:moveTo>
                  <a:lnTo>
                    <a:pt x="25212" y="25743"/>
                  </a:lnTo>
                  <a:cubicBezTo>
                    <a:pt x="32321" y="25743"/>
                    <a:pt x="38084" y="19980"/>
                    <a:pt x="38084" y="12871"/>
                  </a:cubicBezTo>
                  <a:cubicBezTo>
                    <a:pt x="38084" y="5762"/>
                    <a:pt x="32321" y="0"/>
                    <a:pt x="25212" y="0"/>
                  </a:cubicBezTo>
                  <a:lnTo>
                    <a:pt x="0" y="0"/>
                  </a:lnTo>
                  <a:lnTo>
                    <a:pt x="0" y="25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23CE1C9E-9A10-4877-AEC5-50E2DDACEA3D}"/>
                </a:ext>
              </a:extLst>
            </p:cNvPr>
            <p:cNvSpPr>
              <a:spLocks/>
            </p:cNvSpPr>
            <p:nvPr userDrawn="1"/>
          </p:nvSpPr>
          <p:spPr bwMode="auto">
            <a:xfrm>
              <a:off x="9677400" y="906463"/>
              <a:ext cx="2508250" cy="5045075"/>
            </a:xfrm>
            <a:custGeom>
              <a:avLst/>
              <a:gdLst>
                <a:gd name="T0" fmla="*/ 6976 w 13951"/>
                <a:gd name="T1" fmla="*/ 14015 h 28029"/>
                <a:gd name="T2" fmla="*/ 0 w 13951"/>
                <a:gd name="T3" fmla="*/ 28029 h 28029"/>
                <a:gd name="T4" fmla="*/ 13951 w 13951"/>
                <a:gd name="T5" fmla="*/ 28029 h 28029"/>
                <a:gd name="T6" fmla="*/ 13951 w 13951"/>
                <a:gd name="T7" fmla="*/ 0 h 28029"/>
                <a:gd name="T8" fmla="*/ 6976 w 13951"/>
                <a:gd name="T9" fmla="*/ 14015 h 28029"/>
              </a:gdLst>
              <a:ahLst/>
              <a:cxnLst>
                <a:cxn ang="0">
                  <a:pos x="T0" y="T1"/>
                </a:cxn>
                <a:cxn ang="0">
                  <a:pos x="T2" y="T3"/>
                </a:cxn>
                <a:cxn ang="0">
                  <a:pos x="T4" y="T5"/>
                </a:cxn>
                <a:cxn ang="0">
                  <a:pos x="T6" y="T7"/>
                </a:cxn>
                <a:cxn ang="0">
                  <a:pos x="T8" y="T9"/>
                </a:cxn>
              </a:cxnLst>
              <a:rect l="0" t="0" r="r" b="b"/>
              <a:pathLst>
                <a:path w="13951" h="28029">
                  <a:moveTo>
                    <a:pt x="6976" y="14015"/>
                  </a:moveTo>
                  <a:lnTo>
                    <a:pt x="0" y="28029"/>
                  </a:lnTo>
                  <a:lnTo>
                    <a:pt x="13951" y="28029"/>
                  </a:lnTo>
                  <a:lnTo>
                    <a:pt x="13951" y="0"/>
                  </a:lnTo>
                  <a:lnTo>
                    <a:pt x="6976" y="140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07693830-D492-4598-95CE-36CC48B525BF}"/>
                </a:ext>
              </a:extLst>
            </p:cNvPr>
            <p:cNvSpPr>
              <a:spLocks/>
            </p:cNvSpPr>
            <p:nvPr userDrawn="1"/>
          </p:nvSpPr>
          <p:spPr bwMode="auto">
            <a:xfrm>
              <a:off x="7010400" y="1666876"/>
              <a:ext cx="3540125" cy="3535363"/>
            </a:xfrm>
            <a:custGeom>
              <a:avLst/>
              <a:gdLst>
                <a:gd name="T0" fmla="*/ 11595 w 19685"/>
                <a:gd name="T1" fmla="*/ 9962 h 19652"/>
                <a:gd name="T2" fmla="*/ 11557 w 19685"/>
                <a:gd name="T3" fmla="*/ 10221 h 19652"/>
                <a:gd name="T4" fmla="*/ 11481 w 19685"/>
                <a:gd name="T5" fmla="*/ 10468 h 19652"/>
                <a:gd name="T6" fmla="*/ 11368 w 19685"/>
                <a:gd name="T7" fmla="*/ 10702 h 19652"/>
                <a:gd name="T8" fmla="*/ 11219 w 19685"/>
                <a:gd name="T9" fmla="*/ 10920 h 19652"/>
                <a:gd name="T10" fmla="*/ 11037 w 19685"/>
                <a:gd name="T11" fmla="*/ 11116 h 19652"/>
                <a:gd name="T12" fmla="*/ 10830 w 19685"/>
                <a:gd name="T13" fmla="*/ 11281 h 19652"/>
                <a:gd name="T14" fmla="*/ 10603 w 19685"/>
                <a:gd name="T15" fmla="*/ 11413 h 19652"/>
                <a:gd name="T16" fmla="*/ 10362 w 19685"/>
                <a:gd name="T17" fmla="*/ 11507 h 19652"/>
                <a:gd name="T18" fmla="*/ 10110 w 19685"/>
                <a:gd name="T19" fmla="*/ 11565 h 19652"/>
                <a:gd name="T20" fmla="*/ 9842 w 19685"/>
                <a:gd name="T21" fmla="*/ 11584 h 19652"/>
                <a:gd name="T22" fmla="*/ 9575 w 19685"/>
                <a:gd name="T23" fmla="*/ 11565 h 19652"/>
                <a:gd name="T24" fmla="*/ 9322 w 19685"/>
                <a:gd name="T25" fmla="*/ 11507 h 19652"/>
                <a:gd name="T26" fmla="*/ 9082 w 19685"/>
                <a:gd name="T27" fmla="*/ 11413 h 19652"/>
                <a:gd name="T28" fmla="*/ 8855 w 19685"/>
                <a:gd name="T29" fmla="*/ 11281 h 19652"/>
                <a:gd name="T30" fmla="*/ 8647 w 19685"/>
                <a:gd name="T31" fmla="*/ 11116 h 19652"/>
                <a:gd name="T32" fmla="*/ 8466 w 19685"/>
                <a:gd name="T33" fmla="*/ 10920 h 19652"/>
                <a:gd name="T34" fmla="*/ 8317 w 19685"/>
                <a:gd name="T35" fmla="*/ 10702 h 19652"/>
                <a:gd name="T36" fmla="*/ 8204 w 19685"/>
                <a:gd name="T37" fmla="*/ 10468 h 19652"/>
                <a:gd name="T38" fmla="*/ 8128 w 19685"/>
                <a:gd name="T39" fmla="*/ 10221 h 19652"/>
                <a:gd name="T40" fmla="*/ 8089 w 19685"/>
                <a:gd name="T41" fmla="*/ 9962 h 19652"/>
                <a:gd name="T42" fmla="*/ 8089 w 19685"/>
                <a:gd name="T43" fmla="*/ 9690 h 19652"/>
                <a:gd name="T44" fmla="*/ 8128 w 19685"/>
                <a:gd name="T45" fmla="*/ 9431 h 19652"/>
                <a:gd name="T46" fmla="*/ 8204 w 19685"/>
                <a:gd name="T47" fmla="*/ 9184 h 19652"/>
                <a:gd name="T48" fmla="*/ 8317 w 19685"/>
                <a:gd name="T49" fmla="*/ 8950 h 19652"/>
                <a:gd name="T50" fmla="*/ 8466 w 19685"/>
                <a:gd name="T51" fmla="*/ 8732 h 19652"/>
                <a:gd name="T52" fmla="*/ 8647 w 19685"/>
                <a:gd name="T53" fmla="*/ 8537 h 19652"/>
                <a:gd name="T54" fmla="*/ 8855 w 19685"/>
                <a:gd name="T55" fmla="*/ 8371 h 19652"/>
                <a:gd name="T56" fmla="*/ 9082 w 19685"/>
                <a:gd name="T57" fmla="*/ 8240 h 19652"/>
                <a:gd name="T58" fmla="*/ 9322 w 19685"/>
                <a:gd name="T59" fmla="*/ 8145 h 19652"/>
                <a:gd name="T60" fmla="*/ 9575 w 19685"/>
                <a:gd name="T61" fmla="*/ 8088 h 19652"/>
                <a:gd name="T62" fmla="*/ 9842 w 19685"/>
                <a:gd name="T63" fmla="*/ 8068 h 19652"/>
                <a:gd name="T64" fmla="*/ 10110 w 19685"/>
                <a:gd name="T65" fmla="*/ 8088 h 19652"/>
                <a:gd name="T66" fmla="*/ 10362 w 19685"/>
                <a:gd name="T67" fmla="*/ 8145 h 19652"/>
                <a:gd name="T68" fmla="*/ 10603 w 19685"/>
                <a:gd name="T69" fmla="*/ 8240 h 19652"/>
                <a:gd name="T70" fmla="*/ 10830 w 19685"/>
                <a:gd name="T71" fmla="*/ 8371 h 19652"/>
                <a:gd name="T72" fmla="*/ 11038 w 19685"/>
                <a:gd name="T73" fmla="*/ 8537 h 19652"/>
                <a:gd name="T74" fmla="*/ 11219 w 19685"/>
                <a:gd name="T75" fmla="*/ 8732 h 19652"/>
                <a:gd name="T76" fmla="*/ 11368 w 19685"/>
                <a:gd name="T77" fmla="*/ 8950 h 19652"/>
                <a:gd name="T78" fmla="*/ 11481 w 19685"/>
                <a:gd name="T79" fmla="*/ 9184 h 19652"/>
                <a:gd name="T80" fmla="*/ 11557 w 19685"/>
                <a:gd name="T81" fmla="*/ 9431 h 19652"/>
                <a:gd name="T82" fmla="*/ 11595 w 19685"/>
                <a:gd name="T83" fmla="*/ 9690 h 19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85" h="19652">
                  <a:moveTo>
                    <a:pt x="19685" y="9826"/>
                  </a:moveTo>
                  <a:cubicBezTo>
                    <a:pt x="19685" y="9972"/>
                    <a:pt x="11606" y="9819"/>
                    <a:pt x="11595" y="9962"/>
                  </a:cubicBezTo>
                  <a:cubicBezTo>
                    <a:pt x="11585" y="10107"/>
                    <a:pt x="19598" y="11146"/>
                    <a:pt x="19577" y="11288"/>
                  </a:cubicBezTo>
                  <a:cubicBezTo>
                    <a:pt x="19555" y="11432"/>
                    <a:pt x="11589" y="10081"/>
                    <a:pt x="11557" y="10221"/>
                  </a:cubicBezTo>
                  <a:cubicBezTo>
                    <a:pt x="11525" y="10363"/>
                    <a:pt x="19292" y="12589"/>
                    <a:pt x="19250" y="12727"/>
                  </a:cubicBezTo>
                  <a:cubicBezTo>
                    <a:pt x="19207" y="12865"/>
                    <a:pt x="11533" y="10334"/>
                    <a:pt x="11481" y="10468"/>
                  </a:cubicBezTo>
                  <a:cubicBezTo>
                    <a:pt x="11428" y="10603"/>
                    <a:pt x="18773" y="13970"/>
                    <a:pt x="18710" y="14100"/>
                  </a:cubicBezTo>
                  <a:cubicBezTo>
                    <a:pt x="18647" y="14230"/>
                    <a:pt x="11440" y="10577"/>
                    <a:pt x="11368" y="10702"/>
                  </a:cubicBezTo>
                  <a:cubicBezTo>
                    <a:pt x="11295" y="10828"/>
                    <a:pt x="18055" y="15255"/>
                    <a:pt x="17973" y="15374"/>
                  </a:cubicBezTo>
                  <a:cubicBezTo>
                    <a:pt x="17892" y="15494"/>
                    <a:pt x="11309" y="10807"/>
                    <a:pt x="11219" y="10920"/>
                  </a:cubicBezTo>
                  <a:cubicBezTo>
                    <a:pt x="11128" y="11033"/>
                    <a:pt x="17155" y="16416"/>
                    <a:pt x="17057" y="16522"/>
                  </a:cubicBezTo>
                  <a:cubicBezTo>
                    <a:pt x="16958" y="16628"/>
                    <a:pt x="11144" y="11017"/>
                    <a:pt x="11037" y="11116"/>
                  </a:cubicBezTo>
                  <a:cubicBezTo>
                    <a:pt x="10932" y="11214"/>
                    <a:pt x="16094" y="17430"/>
                    <a:pt x="15981" y="17520"/>
                  </a:cubicBezTo>
                  <a:cubicBezTo>
                    <a:pt x="15868" y="17610"/>
                    <a:pt x="10950" y="11200"/>
                    <a:pt x="10830" y="11281"/>
                  </a:cubicBezTo>
                  <a:cubicBezTo>
                    <a:pt x="10711" y="11363"/>
                    <a:pt x="14893" y="18277"/>
                    <a:pt x="14767" y="18349"/>
                  </a:cubicBezTo>
                  <a:cubicBezTo>
                    <a:pt x="14642" y="18421"/>
                    <a:pt x="10734" y="11350"/>
                    <a:pt x="10603" y="11413"/>
                  </a:cubicBezTo>
                  <a:cubicBezTo>
                    <a:pt x="10473" y="11475"/>
                    <a:pt x="13575" y="18936"/>
                    <a:pt x="13440" y="18989"/>
                  </a:cubicBezTo>
                  <a:cubicBezTo>
                    <a:pt x="13306" y="19042"/>
                    <a:pt x="10501" y="11464"/>
                    <a:pt x="10362" y="11507"/>
                  </a:cubicBezTo>
                  <a:cubicBezTo>
                    <a:pt x="10225" y="11550"/>
                    <a:pt x="12171" y="19392"/>
                    <a:pt x="12029" y="19424"/>
                  </a:cubicBezTo>
                  <a:cubicBezTo>
                    <a:pt x="11889" y="19456"/>
                    <a:pt x="10253" y="11543"/>
                    <a:pt x="10110" y="11565"/>
                  </a:cubicBezTo>
                  <a:cubicBezTo>
                    <a:pt x="9967" y="11586"/>
                    <a:pt x="10719" y="19631"/>
                    <a:pt x="10574" y="19642"/>
                  </a:cubicBezTo>
                  <a:cubicBezTo>
                    <a:pt x="10431" y="19652"/>
                    <a:pt x="9988" y="11584"/>
                    <a:pt x="9842" y="11584"/>
                  </a:cubicBezTo>
                  <a:cubicBezTo>
                    <a:pt x="9697" y="11584"/>
                    <a:pt x="9254" y="19652"/>
                    <a:pt x="9111" y="19642"/>
                  </a:cubicBezTo>
                  <a:cubicBezTo>
                    <a:pt x="8966" y="19631"/>
                    <a:pt x="9717" y="11586"/>
                    <a:pt x="9575" y="11565"/>
                  </a:cubicBezTo>
                  <a:cubicBezTo>
                    <a:pt x="9431" y="11543"/>
                    <a:pt x="7796" y="19456"/>
                    <a:pt x="7655" y="19424"/>
                  </a:cubicBezTo>
                  <a:cubicBezTo>
                    <a:pt x="7513" y="19392"/>
                    <a:pt x="9460" y="11550"/>
                    <a:pt x="9322" y="11507"/>
                  </a:cubicBezTo>
                  <a:cubicBezTo>
                    <a:pt x="9184" y="11464"/>
                    <a:pt x="6379" y="19042"/>
                    <a:pt x="6245" y="18989"/>
                  </a:cubicBezTo>
                  <a:cubicBezTo>
                    <a:pt x="6110" y="18936"/>
                    <a:pt x="9211" y="11475"/>
                    <a:pt x="9082" y="11413"/>
                  </a:cubicBezTo>
                  <a:cubicBezTo>
                    <a:pt x="8951" y="11350"/>
                    <a:pt x="5042" y="18421"/>
                    <a:pt x="4917" y="18349"/>
                  </a:cubicBezTo>
                  <a:cubicBezTo>
                    <a:pt x="4792" y="18277"/>
                    <a:pt x="8974" y="11363"/>
                    <a:pt x="8855" y="11281"/>
                  </a:cubicBezTo>
                  <a:cubicBezTo>
                    <a:pt x="8735" y="11200"/>
                    <a:pt x="3816" y="17610"/>
                    <a:pt x="3703" y="17520"/>
                  </a:cubicBezTo>
                  <a:cubicBezTo>
                    <a:pt x="3590" y="17430"/>
                    <a:pt x="8753" y="11214"/>
                    <a:pt x="8647" y="11116"/>
                  </a:cubicBezTo>
                  <a:cubicBezTo>
                    <a:pt x="8541" y="11017"/>
                    <a:pt x="2726" y="16627"/>
                    <a:pt x="2628" y="16521"/>
                  </a:cubicBezTo>
                  <a:cubicBezTo>
                    <a:pt x="2529" y="16415"/>
                    <a:pt x="8556" y="11033"/>
                    <a:pt x="8466" y="10920"/>
                  </a:cubicBezTo>
                  <a:cubicBezTo>
                    <a:pt x="8376" y="10807"/>
                    <a:pt x="1793" y="15493"/>
                    <a:pt x="1711" y="15374"/>
                  </a:cubicBezTo>
                  <a:cubicBezTo>
                    <a:pt x="1630" y="15255"/>
                    <a:pt x="8390" y="10828"/>
                    <a:pt x="8317" y="10702"/>
                  </a:cubicBezTo>
                  <a:cubicBezTo>
                    <a:pt x="8245" y="10577"/>
                    <a:pt x="1037" y="14230"/>
                    <a:pt x="974" y="14100"/>
                  </a:cubicBezTo>
                  <a:cubicBezTo>
                    <a:pt x="912" y="13970"/>
                    <a:pt x="8257" y="10603"/>
                    <a:pt x="8204" y="10468"/>
                  </a:cubicBezTo>
                  <a:cubicBezTo>
                    <a:pt x="8151" y="10334"/>
                    <a:pt x="478" y="12865"/>
                    <a:pt x="435" y="12727"/>
                  </a:cubicBezTo>
                  <a:cubicBezTo>
                    <a:pt x="393" y="12589"/>
                    <a:pt x="8160" y="10363"/>
                    <a:pt x="8128" y="10221"/>
                  </a:cubicBezTo>
                  <a:cubicBezTo>
                    <a:pt x="8096" y="10081"/>
                    <a:pt x="130" y="11432"/>
                    <a:pt x="108" y="11288"/>
                  </a:cubicBezTo>
                  <a:cubicBezTo>
                    <a:pt x="87" y="11146"/>
                    <a:pt x="8100" y="10107"/>
                    <a:pt x="8089" y="9962"/>
                  </a:cubicBezTo>
                  <a:cubicBezTo>
                    <a:pt x="8079" y="9819"/>
                    <a:pt x="0" y="9972"/>
                    <a:pt x="0" y="9826"/>
                  </a:cubicBezTo>
                  <a:cubicBezTo>
                    <a:pt x="0" y="9680"/>
                    <a:pt x="8079" y="9834"/>
                    <a:pt x="8089" y="9690"/>
                  </a:cubicBezTo>
                  <a:cubicBezTo>
                    <a:pt x="8100" y="9545"/>
                    <a:pt x="87" y="8506"/>
                    <a:pt x="108" y="8364"/>
                  </a:cubicBezTo>
                  <a:cubicBezTo>
                    <a:pt x="130" y="8220"/>
                    <a:pt x="8096" y="9571"/>
                    <a:pt x="8128" y="9431"/>
                  </a:cubicBezTo>
                  <a:cubicBezTo>
                    <a:pt x="8160" y="9289"/>
                    <a:pt x="393" y="7063"/>
                    <a:pt x="435" y="6926"/>
                  </a:cubicBezTo>
                  <a:cubicBezTo>
                    <a:pt x="478" y="6787"/>
                    <a:pt x="8151" y="9318"/>
                    <a:pt x="8204" y="9184"/>
                  </a:cubicBezTo>
                  <a:cubicBezTo>
                    <a:pt x="8257" y="9049"/>
                    <a:pt x="912" y="5682"/>
                    <a:pt x="974" y="5552"/>
                  </a:cubicBezTo>
                  <a:cubicBezTo>
                    <a:pt x="1037" y="5422"/>
                    <a:pt x="8245" y="9075"/>
                    <a:pt x="8317" y="8950"/>
                  </a:cubicBezTo>
                  <a:cubicBezTo>
                    <a:pt x="8390" y="8824"/>
                    <a:pt x="1630" y="4397"/>
                    <a:pt x="1711" y="4278"/>
                  </a:cubicBezTo>
                  <a:cubicBezTo>
                    <a:pt x="1793" y="4159"/>
                    <a:pt x="8376" y="8845"/>
                    <a:pt x="8466" y="8732"/>
                  </a:cubicBezTo>
                  <a:cubicBezTo>
                    <a:pt x="8556" y="8619"/>
                    <a:pt x="2529" y="3237"/>
                    <a:pt x="2628" y="3131"/>
                  </a:cubicBezTo>
                  <a:cubicBezTo>
                    <a:pt x="2726" y="3025"/>
                    <a:pt x="8541" y="8635"/>
                    <a:pt x="8647" y="8537"/>
                  </a:cubicBezTo>
                  <a:cubicBezTo>
                    <a:pt x="8753" y="8438"/>
                    <a:pt x="3590" y="2222"/>
                    <a:pt x="3704" y="2132"/>
                  </a:cubicBezTo>
                  <a:cubicBezTo>
                    <a:pt x="3816" y="2042"/>
                    <a:pt x="8735" y="8453"/>
                    <a:pt x="8855" y="8371"/>
                  </a:cubicBezTo>
                  <a:cubicBezTo>
                    <a:pt x="8974" y="8289"/>
                    <a:pt x="4792" y="1376"/>
                    <a:pt x="4918" y="1303"/>
                  </a:cubicBezTo>
                  <a:cubicBezTo>
                    <a:pt x="5042" y="1231"/>
                    <a:pt x="8951" y="8303"/>
                    <a:pt x="9082" y="8240"/>
                  </a:cubicBezTo>
                  <a:cubicBezTo>
                    <a:pt x="9211" y="8177"/>
                    <a:pt x="6110" y="716"/>
                    <a:pt x="6245" y="663"/>
                  </a:cubicBezTo>
                  <a:cubicBezTo>
                    <a:pt x="6379" y="610"/>
                    <a:pt x="9184" y="8188"/>
                    <a:pt x="9322" y="8145"/>
                  </a:cubicBezTo>
                  <a:cubicBezTo>
                    <a:pt x="9460" y="8103"/>
                    <a:pt x="7514" y="260"/>
                    <a:pt x="7655" y="228"/>
                  </a:cubicBezTo>
                  <a:cubicBezTo>
                    <a:pt x="7796" y="196"/>
                    <a:pt x="9431" y="8109"/>
                    <a:pt x="9575" y="8088"/>
                  </a:cubicBezTo>
                  <a:cubicBezTo>
                    <a:pt x="9717" y="8066"/>
                    <a:pt x="8966" y="21"/>
                    <a:pt x="9111" y="10"/>
                  </a:cubicBezTo>
                  <a:cubicBezTo>
                    <a:pt x="9254" y="0"/>
                    <a:pt x="9697" y="8068"/>
                    <a:pt x="9842" y="8068"/>
                  </a:cubicBezTo>
                  <a:cubicBezTo>
                    <a:pt x="9988" y="8068"/>
                    <a:pt x="10431" y="0"/>
                    <a:pt x="10574" y="10"/>
                  </a:cubicBezTo>
                  <a:cubicBezTo>
                    <a:pt x="10719" y="21"/>
                    <a:pt x="9967" y="8066"/>
                    <a:pt x="10110" y="8088"/>
                  </a:cubicBezTo>
                  <a:cubicBezTo>
                    <a:pt x="10253" y="8109"/>
                    <a:pt x="11889" y="196"/>
                    <a:pt x="12029" y="228"/>
                  </a:cubicBezTo>
                  <a:cubicBezTo>
                    <a:pt x="12171" y="260"/>
                    <a:pt x="10225" y="8103"/>
                    <a:pt x="10362" y="8145"/>
                  </a:cubicBezTo>
                  <a:cubicBezTo>
                    <a:pt x="10501" y="8188"/>
                    <a:pt x="13306" y="610"/>
                    <a:pt x="13440" y="663"/>
                  </a:cubicBezTo>
                  <a:cubicBezTo>
                    <a:pt x="13575" y="716"/>
                    <a:pt x="10473" y="8177"/>
                    <a:pt x="10603" y="8240"/>
                  </a:cubicBezTo>
                  <a:cubicBezTo>
                    <a:pt x="10734" y="8303"/>
                    <a:pt x="14643" y="1231"/>
                    <a:pt x="14767" y="1303"/>
                  </a:cubicBezTo>
                  <a:cubicBezTo>
                    <a:pt x="14893" y="1376"/>
                    <a:pt x="10711" y="8290"/>
                    <a:pt x="10830" y="8371"/>
                  </a:cubicBezTo>
                  <a:cubicBezTo>
                    <a:pt x="10950" y="8453"/>
                    <a:pt x="15868" y="2042"/>
                    <a:pt x="15981" y="2132"/>
                  </a:cubicBezTo>
                  <a:cubicBezTo>
                    <a:pt x="16094" y="2223"/>
                    <a:pt x="10932" y="8438"/>
                    <a:pt x="11038" y="8537"/>
                  </a:cubicBezTo>
                  <a:cubicBezTo>
                    <a:pt x="11144" y="8635"/>
                    <a:pt x="16959" y="3025"/>
                    <a:pt x="17057" y="3131"/>
                  </a:cubicBezTo>
                  <a:cubicBezTo>
                    <a:pt x="17155" y="3237"/>
                    <a:pt x="11128" y="8619"/>
                    <a:pt x="11219" y="8732"/>
                  </a:cubicBezTo>
                  <a:cubicBezTo>
                    <a:pt x="11309" y="8845"/>
                    <a:pt x="17892" y="4159"/>
                    <a:pt x="17973" y="4278"/>
                  </a:cubicBezTo>
                  <a:cubicBezTo>
                    <a:pt x="18055" y="4398"/>
                    <a:pt x="11295" y="8824"/>
                    <a:pt x="11368" y="8950"/>
                  </a:cubicBezTo>
                  <a:cubicBezTo>
                    <a:pt x="11440" y="9075"/>
                    <a:pt x="18647" y="5422"/>
                    <a:pt x="18710" y="5553"/>
                  </a:cubicBezTo>
                  <a:cubicBezTo>
                    <a:pt x="18773" y="5682"/>
                    <a:pt x="11428" y="9049"/>
                    <a:pt x="11481" y="9184"/>
                  </a:cubicBezTo>
                  <a:cubicBezTo>
                    <a:pt x="11533" y="9318"/>
                    <a:pt x="19207" y="6787"/>
                    <a:pt x="19250" y="6926"/>
                  </a:cubicBezTo>
                  <a:cubicBezTo>
                    <a:pt x="19292" y="7063"/>
                    <a:pt x="11525" y="9289"/>
                    <a:pt x="11557" y="9431"/>
                  </a:cubicBezTo>
                  <a:cubicBezTo>
                    <a:pt x="11589" y="9571"/>
                    <a:pt x="19555" y="8220"/>
                    <a:pt x="19577" y="8364"/>
                  </a:cubicBezTo>
                  <a:cubicBezTo>
                    <a:pt x="19598" y="8506"/>
                    <a:pt x="11585" y="9545"/>
                    <a:pt x="11595" y="9690"/>
                  </a:cubicBezTo>
                  <a:cubicBezTo>
                    <a:pt x="11606" y="9834"/>
                    <a:pt x="19685" y="9680"/>
                    <a:pt x="19685" y="98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9" name="Ryhmä 18">
            <a:extLst>
              <a:ext uri="{FF2B5EF4-FFF2-40B4-BE49-F238E27FC236}">
                <a16:creationId xmlns:a16="http://schemas.microsoft.com/office/drawing/2014/main" id="{8B19484D-2487-4BC2-87F1-0164D37E026F}"/>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rgbClr val="071D49"/>
          </a:solidFill>
        </p:grpSpPr>
        <p:sp>
          <p:nvSpPr>
            <p:cNvPr id="20" name="Freeform 5">
              <a:extLst>
                <a:ext uri="{FF2B5EF4-FFF2-40B4-BE49-F238E27FC236}">
                  <a16:creationId xmlns:a16="http://schemas.microsoft.com/office/drawing/2014/main" id="{2C547403-08CC-4DC0-A009-2A4302ED1626}"/>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6">
              <a:extLst>
                <a:ext uri="{FF2B5EF4-FFF2-40B4-BE49-F238E27FC236}">
                  <a16:creationId xmlns:a16="http://schemas.microsoft.com/office/drawing/2014/main" id="{D0067063-12C3-401C-8317-1291FA111259}"/>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Rectangle 7">
              <a:extLst>
                <a:ext uri="{FF2B5EF4-FFF2-40B4-BE49-F238E27FC236}">
                  <a16:creationId xmlns:a16="http://schemas.microsoft.com/office/drawing/2014/main" id="{58F4FB97-278C-445C-A6B4-E97EFCA0E019}"/>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8">
              <a:extLst>
                <a:ext uri="{FF2B5EF4-FFF2-40B4-BE49-F238E27FC236}">
                  <a16:creationId xmlns:a16="http://schemas.microsoft.com/office/drawing/2014/main" id="{DD524317-8BAF-4452-90D9-D4CEBFD5A38D}"/>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Freeform 9">
              <a:extLst>
                <a:ext uri="{FF2B5EF4-FFF2-40B4-BE49-F238E27FC236}">
                  <a16:creationId xmlns:a16="http://schemas.microsoft.com/office/drawing/2014/main" id="{ED7F5736-573D-4107-A34F-8C61CDE29A80}"/>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0">
              <a:extLst>
                <a:ext uri="{FF2B5EF4-FFF2-40B4-BE49-F238E27FC236}">
                  <a16:creationId xmlns:a16="http://schemas.microsoft.com/office/drawing/2014/main" id="{749C29E3-72EF-45B3-A94B-42B24F79A2D3}"/>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Rectangle 11">
              <a:extLst>
                <a:ext uri="{FF2B5EF4-FFF2-40B4-BE49-F238E27FC236}">
                  <a16:creationId xmlns:a16="http://schemas.microsoft.com/office/drawing/2014/main" id="{F4B59251-CF04-4B5B-828B-00BF011D1751}"/>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12">
              <a:extLst>
                <a:ext uri="{FF2B5EF4-FFF2-40B4-BE49-F238E27FC236}">
                  <a16:creationId xmlns:a16="http://schemas.microsoft.com/office/drawing/2014/main" id="{15C716ED-F4CD-4A7D-907C-3EE3C5FA8619}"/>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Rectangle 13">
              <a:extLst>
                <a:ext uri="{FF2B5EF4-FFF2-40B4-BE49-F238E27FC236}">
                  <a16:creationId xmlns:a16="http://schemas.microsoft.com/office/drawing/2014/main" id="{E9CA733E-FA1F-4BC3-8601-103432BA2729}"/>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14">
              <a:extLst>
                <a:ext uri="{FF2B5EF4-FFF2-40B4-BE49-F238E27FC236}">
                  <a16:creationId xmlns:a16="http://schemas.microsoft.com/office/drawing/2014/main" id="{3D85F7ED-0F32-4E04-923B-6F96AE560149}"/>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15">
              <a:extLst>
                <a:ext uri="{FF2B5EF4-FFF2-40B4-BE49-F238E27FC236}">
                  <a16:creationId xmlns:a16="http://schemas.microsoft.com/office/drawing/2014/main" id="{37998382-A038-472C-BAB2-1AFDD5E9DA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16">
              <a:extLst>
                <a:ext uri="{FF2B5EF4-FFF2-40B4-BE49-F238E27FC236}">
                  <a16:creationId xmlns:a16="http://schemas.microsoft.com/office/drawing/2014/main" id="{D5D865D7-1976-4F81-9F4B-42553F92BE19}"/>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17">
              <a:extLst>
                <a:ext uri="{FF2B5EF4-FFF2-40B4-BE49-F238E27FC236}">
                  <a16:creationId xmlns:a16="http://schemas.microsoft.com/office/drawing/2014/main" id="{B45DEEC3-A8B4-45E0-A6EE-345368854133}"/>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Rectangle 18">
              <a:extLst>
                <a:ext uri="{FF2B5EF4-FFF2-40B4-BE49-F238E27FC236}">
                  <a16:creationId xmlns:a16="http://schemas.microsoft.com/office/drawing/2014/main" id="{99207D44-83B6-412A-9A9D-2550DA8C5B3C}"/>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19">
              <a:extLst>
                <a:ext uri="{FF2B5EF4-FFF2-40B4-BE49-F238E27FC236}">
                  <a16:creationId xmlns:a16="http://schemas.microsoft.com/office/drawing/2014/main" id="{8377268F-73DA-4B1F-B356-C41928075E4B}"/>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0">
              <a:extLst>
                <a:ext uri="{FF2B5EF4-FFF2-40B4-BE49-F238E27FC236}">
                  <a16:creationId xmlns:a16="http://schemas.microsoft.com/office/drawing/2014/main" id="{2D914A8E-A349-48EF-827C-A7EB713CC130}"/>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21">
              <a:extLst>
                <a:ext uri="{FF2B5EF4-FFF2-40B4-BE49-F238E27FC236}">
                  <a16:creationId xmlns:a16="http://schemas.microsoft.com/office/drawing/2014/main" id="{628DE25E-BDF0-416C-8B97-8CF7C2477996}"/>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22">
              <a:extLst>
                <a:ext uri="{FF2B5EF4-FFF2-40B4-BE49-F238E27FC236}">
                  <a16:creationId xmlns:a16="http://schemas.microsoft.com/office/drawing/2014/main" id="{2C547CB6-93AF-42A8-9128-367A4A56BF52}"/>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23">
              <a:extLst>
                <a:ext uri="{FF2B5EF4-FFF2-40B4-BE49-F238E27FC236}">
                  <a16:creationId xmlns:a16="http://schemas.microsoft.com/office/drawing/2014/main" id="{20E6F60A-876B-42F0-9952-C3C6023E63F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24">
              <a:extLst>
                <a:ext uri="{FF2B5EF4-FFF2-40B4-BE49-F238E27FC236}">
                  <a16:creationId xmlns:a16="http://schemas.microsoft.com/office/drawing/2014/main" id="{00B0CF3B-12F0-4977-9F00-73195994C28A}"/>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25">
              <a:extLst>
                <a:ext uri="{FF2B5EF4-FFF2-40B4-BE49-F238E27FC236}">
                  <a16:creationId xmlns:a16="http://schemas.microsoft.com/office/drawing/2014/main" id="{E7B6EA29-E43B-4A12-94D1-136592430B6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26">
              <a:extLst>
                <a:ext uri="{FF2B5EF4-FFF2-40B4-BE49-F238E27FC236}">
                  <a16:creationId xmlns:a16="http://schemas.microsoft.com/office/drawing/2014/main" id="{C72D1EEA-F022-49A6-AB40-739A36499E73}"/>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27">
              <a:extLst>
                <a:ext uri="{FF2B5EF4-FFF2-40B4-BE49-F238E27FC236}">
                  <a16:creationId xmlns:a16="http://schemas.microsoft.com/office/drawing/2014/main" id="{C82C9764-A77F-4B4B-B6EF-05F4146A983B}"/>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28">
              <a:extLst>
                <a:ext uri="{FF2B5EF4-FFF2-40B4-BE49-F238E27FC236}">
                  <a16:creationId xmlns:a16="http://schemas.microsoft.com/office/drawing/2014/main" id="{2A302911-709C-49ED-ADB5-BB61F98B3FA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29">
              <a:extLst>
                <a:ext uri="{FF2B5EF4-FFF2-40B4-BE49-F238E27FC236}">
                  <a16:creationId xmlns:a16="http://schemas.microsoft.com/office/drawing/2014/main" id="{2D487535-62E1-4C27-87F3-FD702F56D44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0">
              <a:extLst>
                <a:ext uri="{FF2B5EF4-FFF2-40B4-BE49-F238E27FC236}">
                  <a16:creationId xmlns:a16="http://schemas.microsoft.com/office/drawing/2014/main" id="{DCC9E98E-3445-4697-A265-9E719576C5AD}"/>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6" name="Freeform 31">
              <a:extLst>
                <a:ext uri="{FF2B5EF4-FFF2-40B4-BE49-F238E27FC236}">
                  <a16:creationId xmlns:a16="http://schemas.microsoft.com/office/drawing/2014/main" id="{B70868EF-ED1D-4C45-8DD2-61910694EB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7" name="Freeform 32">
              <a:extLst>
                <a:ext uri="{FF2B5EF4-FFF2-40B4-BE49-F238E27FC236}">
                  <a16:creationId xmlns:a16="http://schemas.microsoft.com/office/drawing/2014/main" id="{63452826-329A-429A-B7E5-C84E6313357A}"/>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8" name="Freeform 33">
              <a:extLst>
                <a:ext uri="{FF2B5EF4-FFF2-40B4-BE49-F238E27FC236}">
                  <a16:creationId xmlns:a16="http://schemas.microsoft.com/office/drawing/2014/main" id="{A3E9B51C-4680-411D-A5BB-D2A238A4EC5B}"/>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34">
              <a:extLst>
                <a:ext uri="{FF2B5EF4-FFF2-40B4-BE49-F238E27FC236}">
                  <a16:creationId xmlns:a16="http://schemas.microsoft.com/office/drawing/2014/main" id="{57B387EC-771B-4CA0-ABA7-EEA7DF5CA14C}"/>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35">
              <a:extLst>
                <a:ext uri="{FF2B5EF4-FFF2-40B4-BE49-F238E27FC236}">
                  <a16:creationId xmlns:a16="http://schemas.microsoft.com/office/drawing/2014/main" id="{CE69DECE-D5D6-4F4B-893F-3AE27B488ED3}"/>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1" name="Freeform 36">
              <a:extLst>
                <a:ext uri="{FF2B5EF4-FFF2-40B4-BE49-F238E27FC236}">
                  <a16:creationId xmlns:a16="http://schemas.microsoft.com/office/drawing/2014/main" id="{5F89319F-C5CF-4071-9BA6-76517C2BDAF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2" name="Freeform 37">
              <a:extLst>
                <a:ext uri="{FF2B5EF4-FFF2-40B4-BE49-F238E27FC236}">
                  <a16:creationId xmlns:a16="http://schemas.microsoft.com/office/drawing/2014/main" id="{C73A2AF1-C53A-4569-88F9-053E6D305147}"/>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3" name="Freeform 38">
              <a:extLst>
                <a:ext uri="{FF2B5EF4-FFF2-40B4-BE49-F238E27FC236}">
                  <a16:creationId xmlns:a16="http://schemas.microsoft.com/office/drawing/2014/main" id="{208763B7-EEA4-452A-AA0B-8D743E4C7D2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4" name="Freeform 39">
              <a:extLst>
                <a:ext uri="{FF2B5EF4-FFF2-40B4-BE49-F238E27FC236}">
                  <a16:creationId xmlns:a16="http://schemas.microsoft.com/office/drawing/2014/main" id="{38107CBD-66DD-4E10-85AB-21EE1DD06987}"/>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3077190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071D49"/>
        </a:solidFill>
        <a:effectLst/>
      </p:bgPr>
    </p:bg>
    <p:spTree>
      <p:nvGrpSpPr>
        <p:cNvPr id="1" name=""/>
        <p:cNvGrpSpPr/>
        <p:nvPr/>
      </p:nvGrpSpPr>
      <p:grpSpPr>
        <a:xfrm>
          <a:off x="0" y="0"/>
          <a:ext cx="0" cy="0"/>
          <a:chOff x="0" y="0"/>
          <a:chExt cx="0" cy="0"/>
        </a:xfrm>
      </p:grpSpPr>
      <p:grpSp>
        <p:nvGrpSpPr>
          <p:cNvPr id="82" name="Ryhmä 81">
            <a:extLst>
              <a:ext uri="{FF2B5EF4-FFF2-40B4-BE49-F238E27FC236}">
                <a16:creationId xmlns:a16="http://schemas.microsoft.com/office/drawing/2014/main" id="{086C2A4B-1981-4B06-9512-7A366DD6AD64}"/>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p:grpSpPr>
        <p:sp>
          <p:nvSpPr>
            <p:cNvPr id="64" name="Freeform 7">
              <a:extLst>
                <a:ext uri="{FF2B5EF4-FFF2-40B4-BE49-F238E27FC236}">
                  <a16:creationId xmlns:a16="http://schemas.microsoft.com/office/drawing/2014/main" id="{49DD9D34-96C3-449F-AABC-82008AF5DB34}"/>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5">
              <a:extLst>
                <a:ext uri="{FF2B5EF4-FFF2-40B4-BE49-F238E27FC236}">
                  <a16:creationId xmlns:a16="http://schemas.microsoft.com/office/drawing/2014/main" id="{5AE4021F-B5B5-47C1-A0ED-E0FE8171A83A}"/>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6" name="Rectangle 9">
              <a:extLst>
                <a:ext uri="{FF2B5EF4-FFF2-40B4-BE49-F238E27FC236}">
                  <a16:creationId xmlns:a16="http://schemas.microsoft.com/office/drawing/2014/main" id="{E7352827-7F0D-4FD3-A3FE-FC8AC08E7CB2}"/>
                </a:ext>
              </a:extLst>
            </p:cNvPr>
            <p:cNvSpPr>
              <a:spLocks noChangeArrowheads="1"/>
            </p:cNvSpPr>
            <p:nvPr userDrawn="1"/>
          </p:nvSpPr>
          <p:spPr bwMode="gray">
            <a:xfrm>
              <a:off x="12016366"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Rectangle 10">
              <a:extLst>
                <a:ext uri="{FF2B5EF4-FFF2-40B4-BE49-F238E27FC236}">
                  <a16:creationId xmlns:a16="http://schemas.microsoft.com/office/drawing/2014/main" id="{A021D3D6-8744-4C1F-B4C1-A31B5BB0EC1D}"/>
                </a:ext>
              </a:extLst>
            </p:cNvPr>
            <p:cNvSpPr>
              <a:spLocks noChangeArrowheads="1"/>
            </p:cNvSpPr>
            <p:nvPr userDrawn="1"/>
          </p:nvSpPr>
          <p:spPr bwMode="gray">
            <a:xfrm>
              <a:off x="1180913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Rectangle 11">
              <a:extLst>
                <a:ext uri="{FF2B5EF4-FFF2-40B4-BE49-F238E27FC236}">
                  <a16:creationId xmlns:a16="http://schemas.microsoft.com/office/drawing/2014/main" id="{C54EA8C6-A137-482A-90FB-941B9E313482}"/>
                </a:ext>
              </a:extLst>
            </p:cNvPr>
            <p:cNvSpPr>
              <a:spLocks noChangeArrowheads="1"/>
            </p:cNvSpPr>
            <p:nvPr userDrawn="1"/>
          </p:nvSpPr>
          <p:spPr bwMode="gray">
            <a:xfrm>
              <a:off x="11600331"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Rectangle 12">
              <a:extLst>
                <a:ext uri="{FF2B5EF4-FFF2-40B4-BE49-F238E27FC236}">
                  <a16:creationId xmlns:a16="http://schemas.microsoft.com/office/drawing/2014/main" id="{D69A7FF0-D449-4D66-AA2D-82E914DA1CA5}"/>
                </a:ext>
              </a:extLst>
            </p:cNvPr>
            <p:cNvSpPr>
              <a:spLocks noChangeArrowheads="1"/>
            </p:cNvSpPr>
            <p:nvPr userDrawn="1"/>
          </p:nvSpPr>
          <p:spPr bwMode="gray">
            <a:xfrm>
              <a:off x="11391528"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Rectangle 13">
              <a:extLst>
                <a:ext uri="{FF2B5EF4-FFF2-40B4-BE49-F238E27FC236}">
                  <a16:creationId xmlns:a16="http://schemas.microsoft.com/office/drawing/2014/main" id="{74329750-85A3-464D-ABFD-01C5B0BF8A34}"/>
                </a:ext>
              </a:extLst>
            </p:cNvPr>
            <p:cNvSpPr>
              <a:spLocks noChangeArrowheads="1"/>
            </p:cNvSpPr>
            <p:nvPr userDrawn="1"/>
          </p:nvSpPr>
          <p:spPr bwMode="gray">
            <a:xfrm>
              <a:off x="11184295"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Rectangle 14">
              <a:extLst>
                <a:ext uri="{FF2B5EF4-FFF2-40B4-BE49-F238E27FC236}">
                  <a16:creationId xmlns:a16="http://schemas.microsoft.com/office/drawing/2014/main" id="{EA0C33A9-9629-4893-9CA9-FFB7DD46CF0D}"/>
                </a:ext>
              </a:extLst>
            </p:cNvPr>
            <p:cNvSpPr>
              <a:spLocks noChangeArrowheads="1"/>
            </p:cNvSpPr>
            <p:nvPr userDrawn="1"/>
          </p:nvSpPr>
          <p:spPr bwMode="gray">
            <a:xfrm>
              <a:off x="10975492"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Rectangle 15">
              <a:extLst>
                <a:ext uri="{FF2B5EF4-FFF2-40B4-BE49-F238E27FC236}">
                  <a16:creationId xmlns:a16="http://schemas.microsoft.com/office/drawing/2014/main" id="{65EA6067-E9E6-4FB7-93B1-65F6766BA59B}"/>
                </a:ext>
              </a:extLst>
            </p:cNvPr>
            <p:cNvSpPr>
              <a:spLocks noChangeArrowheads="1"/>
            </p:cNvSpPr>
            <p:nvPr userDrawn="1"/>
          </p:nvSpPr>
          <p:spPr bwMode="gray">
            <a:xfrm>
              <a:off x="10768259"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Rectangle 16">
              <a:extLst>
                <a:ext uri="{FF2B5EF4-FFF2-40B4-BE49-F238E27FC236}">
                  <a16:creationId xmlns:a16="http://schemas.microsoft.com/office/drawing/2014/main" id="{8A4432CA-AC82-4538-ABDF-383B5C984E75}"/>
                </a:ext>
              </a:extLst>
            </p:cNvPr>
            <p:cNvSpPr>
              <a:spLocks noChangeArrowheads="1"/>
            </p:cNvSpPr>
            <p:nvPr userDrawn="1"/>
          </p:nvSpPr>
          <p:spPr bwMode="gray">
            <a:xfrm>
              <a:off x="10559457"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Rectangle 17">
              <a:extLst>
                <a:ext uri="{FF2B5EF4-FFF2-40B4-BE49-F238E27FC236}">
                  <a16:creationId xmlns:a16="http://schemas.microsoft.com/office/drawing/2014/main" id="{82AC8CC6-A015-44BD-96BD-68177C67AABC}"/>
                </a:ext>
              </a:extLst>
            </p:cNvPr>
            <p:cNvSpPr>
              <a:spLocks noChangeArrowheads="1"/>
            </p:cNvSpPr>
            <p:nvPr userDrawn="1"/>
          </p:nvSpPr>
          <p:spPr bwMode="gray">
            <a:xfrm>
              <a:off x="1035222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Rectangle 18">
              <a:extLst>
                <a:ext uri="{FF2B5EF4-FFF2-40B4-BE49-F238E27FC236}">
                  <a16:creationId xmlns:a16="http://schemas.microsoft.com/office/drawing/2014/main" id="{5A319160-9A91-4545-BA08-2E563B4D911D}"/>
                </a:ext>
              </a:extLst>
            </p:cNvPr>
            <p:cNvSpPr>
              <a:spLocks noChangeArrowheads="1"/>
            </p:cNvSpPr>
            <p:nvPr userDrawn="1"/>
          </p:nvSpPr>
          <p:spPr bwMode="gray">
            <a:xfrm>
              <a:off x="2529183" y="1875142"/>
              <a:ext cx="1532267" cy="3174431"/>
            </a:xfrm>
            <a:prstGeom prst="rect">
              <a:avLst/>
            </a:prstGeom>
            <a:solidFill>
              <a:srgbClr val="132852"/>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77" name="Freeform 20">
              <a:extLst>
                <a:ext uri="{FF2B5EF4-FFF2-40B4-BE49-F238E27FC236}">
                  <a16:creationId xmlns:a16="http://schemas.microsoft.com/office/drawing/2014/main" id="{5BDACFCD-F919-4B9D-A7A7-9E041F2A846C}"/>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
        <p:nvSpPr>
          <p:cNvPr id="76" name="Rectangle 19">
            <a:extLst>
              <a:ext uri="{FF2B5EF4-FFF2-40B4-BE49-F238E27FC236}">
                <a16:creationId xmlns:a16="http://schemas.microsoft.com/office/drawing/2014/main" id="{27003206-37C9-4FA5-942D-448E6F08E678}"/>
              </a:ext>
            </a:extLst>
          </p:cNvPr>
          <p:cNvSpPr>
            <a:spLocks noChangeArrowheads="1"/>
          </p:cNvSpPr>
          <p:nvPr userDrawn="1"/>
        </p:nvSpPr>
        <p:spPr bwMode="gray">
          <a:xfrm>
            <a:off x="9011490" y="2521960"/>
            <a:ext cx="540061" cy="1012615"/>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5600" b="1" i="0" u="none" strike="noStrike" cap="none" normalizeH="0" baseline="0" dirty="0">
                <a:ln>
                  <a:noFill/>
                </a:ln>
                <a:solidFill>
                  <a:srgbClr val="071D49"/>
                </a:solidFill>
                <a:effectLst/>
                <a:latin typeface="Century Gothic" panose="020B0502020202020204" pitchFamily="34" charset="0"/>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814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bg>
      <p:bgPr>
        <a:solidFill>
          <a:srgbClr val="4E7BBD"/>
        </a:solidFill>
        <a:effectLst/>
      </p:bgPr>
    </p:bg>
    <p:spTree>
      <p:nvGrpSpPr>
        <p:cNvPr id="1" name=""/>
        <p:cNvGrpSpPr/>
        <p:nvPr/>
      </p:nvGrpSpPr>
      <p:grpSpPr>
        <a:xfrm>
          <a:off x="0" y="0"/>
          <a:ext cx="0" cy="0"/>
          <a:chOff x="0" y="0"/>
          <a:chExt cx="0" cy="0"/>
        </a:xfrm>
      </p:grpSpPr>
      <p:grpSp>
        <p:nvGrpSpPr>
          <p:cNvPr id="46" name="Ryhmä 45">
            <a:extLst>
              <a:ext uri="{FF2B5EF4-FFF2-40B4-BE49-F238E27FC236}">
                <a16:creationId xmlns:a16="http://schemas.microsoft.com/office/drawing/2014/main" id="{ED2B9A64-7B21-410F-9817-F61432C9B1BF}"/>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5782C0"/>
          </a:solidFill>
        </p:grpSpPr>
        <p:sp>
          <p:nvSpPr>
            <p:cNvPr id="47" name="Freeform 7">
              <a:extLst>
                <a:ext uri="{FF2B5EF4-FFF2-40B4-BE49-F238E27FC236}">
                  <a16:creationId xmlns:a16="http://schemas.microsoft.com/office/drawing/2014/main" id="{08EF4839-EB58-4D57-9D42-15007B1A47E9}"/>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5">
              <a:extLst>
                <a:ext uri="{FF2B5EF4-FFF2-40B4-BE49-F238E27FC236}">
                  <a16:creationId xmlns:a16="http://schemas.microsoft.com/office/drawing/2014/main" id="{4D266348-F586-42F1-B05B-041CFE97C755}"/>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9" name="Rectangle 9">
              <a:extLst>
                <a:ext uri="{FF2B5EF4-FFF2-40B4-BE49-F238E27FC236}">
                  <a16:creationId xmlns:a16="http://schemas.microsoft.com/office/drawing/2014/main" id="{DBC0BAF2-77AA-42A5-8A3B-C0A1E2AEA3EB}"/>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Rectangle 10">
              <a:extLst>
                <a:ext uri="{FF2B5EF4-FFF2-40B4-BE49-F238E27FC236}">
                  <a16:creationId xmlns:a16="http://schemas.microsoft.com/office/drawing/2014/main" id="{9399F7B5-7A58-4171-AAEF-7723D1A8E7A3}"/>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Rectangle 11">
              <a:extLst>
                <a:ext uri="{FF2B5EF4-FFF2-40B4-BE49-F238E27FC236}">
                  <a16:creationId xmlns:a16="http://schemas.microsoft.com/office/drawing/2014/main" id="{0D1CFF52-66FC-4B95-9225-563D70D5A039}"/>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Rectangle 12">
              <a:extLst>
                <a:ext uri="{FF2B5EF4-FFF2-40B4-BE49-F238E27FC236}">
                  <a16:creationId xmlns:a16="http://schemas.microsoft.com/office/drawing/2014/main" id="{BF6D634C-E4EE-4CC0-9FD1-B47B93CEEB4F}"/>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Rectangle 13">
              <a:extLst>
                <a:ext uri="{FF2B5EF4-FFF2-40B4-BE49-F238E27FC236}">
                  <a16:creationId xmlns:a16="http://schemas.microsoft.com/office/drawing/2014/main" id="{2579E0FB-A5BE-4C8B-B0D5-D703696E088F}"/>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Rectangle 14">
              <a:extLst>
                <a:ext uri="{FF2B5EF4-FFF2-40B4-BE49-F238E27FC236}">
                  <a16:creationId xmlns:a16="http://schemas.microsoft.com/office/drawing/2014/main" id="{3CD3FB63-C1BC-48AF-83EB-D94AC48939C6}"/>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Rectangle 15">
              <a:extLst>
                <a:ext uri="{FF2B5EF4-FFF2-40B4-BE49-F238E27FC236}">
                  <a16:creationId xmlns:a16="http://schemas.microsoft.com/office/drawing/2014/main" id="{D24D8329-DD76-4C50-8F1A-24D7E221BE57}"/>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16">
              <a:extLst>
                <a:ext uri="{FF2B5EF4-FFF2-40B4-BE49-F238E27FC236}">
                  <a16:creationId xmlns:a16="http://schemas.microsoft.com/office/drawing/2014/main" id="{3342FA7C-6B09-4286-828F-E846190A6E33}"/>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Rectangle 17">
              <a:extLst>
                <a:ext uri="{FF2B5EF4-FFF2-40B4-BE49-F238E27FC236}">
                  <a16:creationId xmlns:a16="http://schemas.microsoft.com/office/drawing/2014/main" id="{CF55703F-277A-4664-93F0-D1F81C6BB87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8">
              <a:extLst>
                <a:ext uri="{FF2B5EF4-FFF2-40B4-BE49-F238E27FC236}">
                  <a16:creationId xmlns:a16="http://schemas.microsoft.com/office/drawing/2014/main" id="{BC7BDCED-3F32-4913-B14C-67043E3E120D}"/>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20">
              <a:extLst>
                <a:ext uri="{FF2B5EF4-FFF2-40B4-BE49-F238E27FC236}">
                  <a16:creationId xmlns:a16="http://schemas.microsoft.com/office/drawing/2014/main" id="{A17F0109-80ED-4C0A-8D53-64F27684F54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939090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rgbClr val="EAD8D6"/>
        </a:solidFill>
        <a:effectLst/>
      </p:bgPr>
    </p:bg>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EDDEDC"/>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38447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3">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27647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FCF9F9"/>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82278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76812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Lopetus 2">
    <p:bg>
      <p:bgPr>
        <a:solidFill>
          <a:schemeClr val="accent2"/>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5782C0"/>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548906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Lopetus 3">
    <p:bg>
      <p:bgPr>
        <a:solidFill>
          <a:schemeClr val="accent4"/>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EDDEDC"/>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55814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71D49"/>
        </a:solidFill>
        <a:effectLst/>
      </p:bgPr>
    </p:bg>
    <p:spTree>
      <p:nvGrpSpPr>
        <p:cNvPr id="1" name=""/>
        <p:cNvGrpSpPr/>
        <p:nvPr/>
      </p:nvGrpSpPr>
      <p:grpSpPr>
        <a:xfrm>
          <a:off x="0" y="0"/>
          <a:ext cx="0" cy="0"/>
          <a:chOff x="0" y="0"/>
          <a:chExt cx="0" cy="0"/>
        </a:xfrm>
      </p:grpSpPr>
      <p:grpSp>
        <p:nvGrpSpPr>
          <p:cNvPr id="68" name="Ryhmä 67" descr="Kilpailu- ja kuluttajavirasto">
            <a:extLst>
              <a:ext uri="{FF2B5EF4-FFF2-40B4-BE49-F238E27FC236}">
                <a16:creationId xmlns:a16="http://schemas.microsoft.com/office/drawing/2014/main" id="{E58931CF-CC84-4144-97D8-BE7B0893C353}"/>
              </a:ext>
            </a:extLst>
          </p:cNvPr>
          <p:cNvGrpSpPr/>
          <p:nvPr userDrawn="1"/>
        </p:nvGrpSpPr>
        <p:grpSpPr>
          <a:xfrm>
            <a:off x="2402306" y="2867947"/>
            <a:ext cx="7383379" cy="1180186"/>
            <a:chOff x="7938" y="2455863"/>
            <a:chExt cx="12176125" cy="1946275"/>
          </a:xfrm>
          <a:solidFill>
            <a:schemeClr val="bg1"/>
          </a:solidFill>
        </p:grpSpPr>
        <p:sp>
          <p:nvSpPr>
            <p:cNvPr id="69" name="Freeform 5">
              <a:extLst>
                <a:ext uri="{FF2B5EF4-FFF2-40B4-BE49-F238E27FC236}">
                  <a16:creationId xmlns:a16="http://schemas.microsoft.com/office/drawing/2014/main" id="{81AB9BC0-661B-4093-91DD-52F61FC226F7}"/>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0" name="Freeform 6">
              <a:extLst>
                <a:ext uri="{FF2B5EF4-FFF2-40B4-BE49-F238E27FC236}">
                  <a16:creationId xmlns:a16="http://schemas.microsoft.com/office/drawing/2014/main" id="{E940BCB5-93AA-46B5-BDF6-FE475B901880}"/>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1" name="Rectangle 7">
              <a:extLst>
                <a:ext uri="{FF2B5EF4-FFF2-40B4-BE49-F238E27FC236}">
                  <a16:creationId xmlns:a16="http://schemas.microsoft.com/office/drawing/2014/main" id="{47471893-542B-4302-B4ED-BFCD7FB13765}"/>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2" name="Freeform 8">
              <a:extLst>
                <a:ext uri="{FF2B5EF4-FFF2-40B4-BE49-F238E27FC236}">
                  <a16:creationId xmlns:a16="http://schemas.microsoft.com/office/drawing/2014/main" id="{9F80C720-5531-483E-A41D-2FB5ADD25D9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3" name="Freeform 9">
              <a:extLst>
                <a:ext uri="{FF2B5EF4-FFF2-40B4-BE49-F238E27FC236}">
                  <a16:creationId xmlns:a16="http://schemas.microsoft.com/office/drawing/2014/main" id="{07B96BB5-9A48-46D5-AC15-B76826A31433}"/>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4" name="Freeform 10">
              <a:extLst>
                <a:ext uri="{FF2B5EF4-FFF2-40B4-BE49-F238E27FC236}">
                  <a16:creationId xmlns:a16="http://schemas.microsoft.com/office/drawing/2014/main" id="{29A81547-3DC0-4F8E-96A7-B4D364F8F327}"/>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5" name="Rectangle 11">
              <a:extLst>
                <a:ext uri="{FF2B5EF4-FFF2-40B4-BE49-F238E27FC236}">
                  <a16:creationId xmlns:a16="http://schemas.microsoft.com/office/drawing/2014/main" id="{410F31B0-40EB-4E0C-B44A-0DDE4C87C295}"/>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6" name="Freeform 12">
              <a:extLst>
                <a:ext uri="{FF2B5EF4-FFF2-40B4-BE49-F238E27FC236}">
                  <a16:creationId xmlns:a16="http://schemas.microsoft.com/office/drawing/2014/main" id="{9C53CC07-5ABA-434F-B12F-B0140143C46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7" name="Rectangle 13">
              <a:extLst>
                <a:ext uri="{FF2B5EF4-FFF2-40B4-BE49-F238E27FC236}">
                  <a16:creationId xmlns:a16="http://schemas.microsoft.com/office/drawing/2014/main" id="{AE4A5740-6916-402D-A457-4FB71A06F8A0}"/>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8" name="Freeform 14">
              <a:extLst>
                <a:ext uri="{FF2B5EF4-FFF2-40B4-BE49-F238E27FC236}">
                  <a16:creationId xmlns:a16="http://schemas.microsoft.com/office/drawing/2014/main" id="{6777DDE9-005E-4268-A421-58AAA960D81F}"/>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9" name="Freeform 15">
              <a:extLst>
                <a:ext uri="{FF2B5EF4-FFF2-40B4-BE49-F238E27FC236}">
                  <a16:creationId xmlns:a16="http://schemas.microsoft.com/office/drawing/2014/main" id="{1341E6FE-AB94-49B1-8136-E24108A130D8}"/>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0" name="Freeform 16">
              <a:extLst>
                <a:ext uri="{FF2B5EF4-FFF2-40B4-BE49-F238E27FC236}">
                  <a16:creationId xmlns:a16="http://schemas.microsoft.com/office/drawing/2014/main" id="{648451F7-B9F9-4F0B-B511-D1564B398D64}"/>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1" name="Freeform 17">
              <a:extLst>
                <a:ext uri="{FF2B5EF4-FFF2-40B4-BE49-F238E27FC236}">
                  <a16:creationId xmlns:a16="http://schemas.microsoft.com/office/drawing/2014/main" id="{917709CB-9908-4712-95C1-3901BCF67779}"/>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2" name="Rectangle 18">
              <a:extLst>
                <a:ext uri="{FF2B5EF4-FFF2-40B4-BE49-F238E27FC236}">
                  <a16:creationId xmlns:a16="http://schemas.microsoft.com/office/drawing/2014/main" id="{8A0AC435-59EA-4E2E-A81B-529A6907BC44}"/>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3" name="Freeform 19">
              <a:extLst>
                <a:ext uri="{FF2B5EF4-FFF2-40B4-BE49-F238E27FC236}">
                  <a16:creationId xmlns:a16="http://schemas.microsoft.com/office/drawing/2014/main" id="{46BF90DC-CEAF-4E85-929C-2E9190995117}"/>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4" name="Freeform 20">
              <a:extLst>
                <a:ext uri="{FF2B5EF4-FFF2-40B4-BE49-F238E27FC236}">
                  <a16:creationId xmlns:a16="http://schemas.microsoft.com/office/drawing/2014/main" id="{4D3BA1FB-3B76-4337-9C6A-9AA72EE0AA0F}"/>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5" name="Freeform 21">
              <a:extLst>
                <a:ext uri="{FF2B5EF4-FFF2-40B4-BE49-F238E27FC236}">
                  <a16:creationId xmlns:a16="http://schemas.microsoft.com/office/drawing/2014/main" id="{C00D8DD2-1E66-4864-84CA-CADE7FDF8652}"/>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6" name="Freeform 22">
              <a:extLst>
                <a:ext uri="{FF2B5EF4-FFF2-40B4-BE49-F238E27FC236}">
                  <a16:creationId xmlns:a16="http://schemas.microsoft.com/office/drawing/2014/main" id="{2020B19B-46D0-47FB-89B5-E53AC831A8BA}"/>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7" name="Freeform 23">
              <a:extLst>
                <a:ext uri="{FF2B5EF4-FFF2-40B4-BE49-F238E27FC236}">
                  <a16:creationId xmlns:a16="http://schemas.microsoft.com/office/drawing/2014/main" id="{8C1CD7EA-ED50-433E-9210-E6B33C58101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8" name="Freeform 24">
              <a:extLst>
                <a:ext uri="{FF2B5EF4-FFF2-40B4-BE49-F238E27FC236}">
                  <a16:creationId xmlns:a16="http://schemas.microsoft.com/office/drawing/2014/main" id="{35FC85C5-F75B-44EE-9C60-85C9B791D1CF}"/>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9" name="Freeform 25">
              <a:extLst>
                <a:ext uri="{FF2B5EF4-FFF2-40B4-BE49-F238E27FC236}">
                  <a16:creationId xmlns:a16="http://schemas.microsoft.com/office/drawing/2014/main" id="{8E24D22C-B6C2-4AC0-AEC1-86AF9965D30D}"/>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0" name="Freeform 26">
              <a:extLst>
                <a:ext uri="{FF2B5EF4-FFF2-40B4-BE49-F238E27FC236}">
                  <a16:creationId xmlns:a16="http://schemas.microsoft.com/office/drawing/2014/main" id="{D2942A14-350D-495F-873C-D1281840EDB4}"/>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1" name="Freeform 27">
              <a:extLst>
                <a:ext uri="{FF2B5EF4-FFF2-40B4-BE49-F238E27FC236}">
                  <a16:creationId xmlns:a16="http://schemas.microsoft.com/office/drawing/2014/main" id="{0BC6F826-8B4F-48CE-A13A-06E3C9024E3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2" name="Freeform 28">
              <a:extLst>
                <a:ext uri="{FF2B5EF4-FFF2-40B4-BE49-F238E27FC236}">
                  <a16:creationId xmlns:a16="http://schemas.microsoft.com/office/drawing/2014/main" id="{54ACC6B4-59D5-4659-9A2D-52C527BA388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3" name="Freeform 29">
              <a:extLst>
                <a:ext uri="{FF2B5EF4-FFF2-40B4-BE49-F238E27FC236}">
                  <a16:creationId xmlns:a16="http://schemas.microsoft.com/office/drawing/2014/main" id="{97F142CA-3406-462D-944F-0D295A702707}"/>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4" name="Freeform 30">
              <a:extLst>
                <a:ext uri="{FF2B5EF4-FFF2-40B4-BE49-F238E27FC236}">
                  <a16:creationId xmlns:a16="http://schemas.microsoft.com/office/drawing/2014/main" id="{B8A2ADC5-73E9-4AAA-9BDC-49257263A4C1}"/>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5" name="Freeform 31">
              <a:extLst>
                <a:ext uri="{FF2B5EF4-FFF2-40B4-BE49-F238E27FC236}">
                  <a16:creationId xmlns:a16="http://schemas.microsoft.com/office/drawing/2014/main" id="{E7DE1737-B5B2-4588-AE1F-84DF364E95DA}"/>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6" name="Freeform 32">
              <a:extLst>
                <a:ext uri="{FF2B5EF4-FFF2-40B4-BE49-F238E27FC236}">
                  <a16:creationId xmlns:a16="http://schemas.microsoft.com/office/drawing/2014/main" id="{C20B2A2B-1FDA-414D-B52A-83D7445DABBB}"/>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7" name="Freeform 33">
              <a:extLst>
                <a:ext uri="{FF2B5EF4-FFF2-40B4-BE49-F238E27FC236}">
                  <a16:creationId xmlns:a16="http://schemas.microsoft.com/office/drawing/2014/main" id="{625FA928-D630-4BB8-A78B-8FBEE7BDA125}"/>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8" name="Freeform 34">
              <a:extLst>
                <a:ext uri="{FF2B5EF4-FFF2-40B4-BE49-F238E27FC236}">
                  <a16:creationId xmlns:a16="http://schemas.microsoft.com/office/drawing/2014/main" id="{C1FD9581-8E72-41F6-8E72-11C57A7D5DB1}"/>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9" name="Freeform 35">
              <a:extLst>
                <a:ext uri="{FF2B5EF4-FFF2-40B4-BE49-F238E27FC236}">
                  <a16:creationId xmlns:a16="http://schemas.microsoft.com/office/drawing/2014/main" id="{F05E7B0C-0276-4DCD-90E5-26F4DA86726D}"/>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0" name="Freeform 36">
              <a:extLst>
                <a:ext uri="{FF2B5EF4-FFF2-40B4-BE49-F238E27FC236}">
                  <a16:creationId xmlns:a16="http://schemas.microsoft.com/office/drawing/2014/main" id="{8C42C3C0-67AB-4901-8B93-2E266036344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1" name="Freeform 37">
              <a:extLst>
                <a:ext uri="{FF2B5EF4-FFF2-40B4-BE49-F238E27FC236}">
                  <a16:creationId xmlns:a16="http://schemas.microsoft.com/office/drawing/2014/main" id="{2DD4A90D-4FDD-4A9F-8BD0-D3C690D6336B}"/>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2" name="Freeform 38">
              <a:extLst>
                <a:ext uri="{FF2B5EF4-FFF2-40B4-BE49-F238E27FC236}">
                  <a16:creationId xmlns:a16="http://schemas.microsoft.com/office/drawing/2014/main" id="{08EDEB98-8509-4654-BEF0-06C24CE8D29B}"/>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3" name="Freeform 39">
              <a:extLst>
                <a:ext uri="{FF2B5EF4-FFF2-40B4-BE49-F238E27FC236}">
                  <a16:creationId xmlns:a16="http://schemas.microsoft.com/office/drawing/2014/main" id="{E562F201-7B4B-4296-A95D-42441F071CA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54894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701017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484474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3">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087244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chemeClr val="accent2"/>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A562110D-6028-4591-A45F-D17820DB03E9}"/>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Lst>
            </p:cNvPr>
            <p:cNvSpPr>
              <a:spLocks noChangeArrowheads="1"/>
            </p:cNvSpPr>
            <p:nvPr userDrawn="1"/>
          </p:nvSpPr>
          <p:spPr bwMode="gray">
            <a:xfrm>
              <a:off x="2759075" y="141288"/>
              <a:ext cx="6572250" cy="6575425"/>
            </a:xfrm>
            <a:prstGeom prst="ellipse">
              <a:avLst/>
            </a:pr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572741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Otsikkodia 5">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88025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chemeClr val="accent2"/>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A562110D-6028-4591-A45F-D17820DB03E9}"/>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Lst>
            </p:cNvPr>
            <p:cNvSpPr>
              <a:spLocks noChangeArrowheads="1"/>
            </p:cNvSpPr>
            <p:nvPr userDrawn="1"/>
          </p:nvSpPr>
          <p:spPr bwMode="gray">
            <a:xfrm>
              <a:off x="2759075" y="141288"/>
              <a:ext cx="6572250" cy="6575425"/>
            </a:xfrm>
            <a:prstGeom prst="ellipse">
              <a:avLst/>
            </a:pr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75363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Otsikkodia 6">
    <p:bg>
      <p:bgPr>
        <a:solidFill>
          <a:srgbClr val="EAD8D6"/>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44108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675156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tsikkodia 8">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FCF9F9"/>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108014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21.5.2024</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273761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2">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21.5.2024</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4011699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3">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fld id="{A1655F26-AD31-4A6A-911C-95E47D88A5AD}" type="datetime1">
              <a:rPr lang="fi-FI" smtClean="0"/>
              <a:pPr/>
              <a:t>21.5.2024</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3785580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fld id="{A1655F26-AD31-4A6A-911C-95E47D88A5AD}" type="datetime1">
              <a:rPr lang="fi-FI" smtClean="0"/>
              <a:pPr/>
              <a:t>21.5.2024</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2199379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21.5.2024</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159610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426314"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21.5.2024</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095353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5328138" cy="1114052"/>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5328138"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611814" y="983694"/>
            <a:ext cx="5235043" cy="5193269"/>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21.5.2024</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41337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5">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034220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693420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21.5.2024</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272885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6103930"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6103930"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21.5.2024</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439774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p>
            <a:fld id="{3781E403-743C-4C20-B4E1-C915BBDA077A}" type="datetime1">
              <a:rPr lang="fi-FI" smtClean="0"/>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719449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C65918-324C-48B8-AB52-DDE92C051E8D}"/>
              </a:ext>
            </a:extLst>
          </p:cNvPr>
          <p:cNvSpPr>
            <a:spLocks noGrp="1"/>
          </p:cNvSpPr>
          <p:nvPr>
            <p:ph type="dt" sz="half" idx="10"/>
          </p:nvPr>
        </p:nvSpPr>
        <p:spPr/>
        <p:txBody>
          <a:bodyPr/>
          <a:lstStyle/>
          <a:p>
            <a:fld id="{252B599F-B8E0-4455-8740-728A814F5251}" type="datetime1">
              <a:rPr lang="fi-FI" smtClean="0"/>
              <a:t>21.5.2024</a:t>
            </a:fld>
            <a:endParaRPr lang="fi-FI"/>
          </a:p>
        </p:txBody>
      </p:sp>
      <p:sp>
        <p:nvSpPr>
          <p:cNvPr id="3" name="Alatunnisteen paikkamerkki 2">
            <a:extLst>
              <a:ext uri="{FF2B5EF4-FFF2-40B4-BE49-F238E27FC236}">
                <a16:creationId xmlns:a16="http://schemas.microsoft.com/office/drawing/2014/main" id="{D44A2464-FB2B-47E2-8BAD-7A6E4809FDA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117F55B-BA64-4A95-95CA-AE063651FE1B}"/>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103094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71D49"/>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4846"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6" name="Ryhmä 15">
            <a:extLst>
              <a:ext uri="{FF2B5EF4-FFF2-40B4-BE49-F238E27FC236}">
                <a16:creationId xmlns:a16="http://schemas.microsoft.com/office/drawing/2014/main" id="{6A840863-7E67-424E-9314-A07C7409069A}"/>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7" name="Freeform 5">
              <a:extLst>
                <a:ext uri="{FF2B5EF4-FFF2-40B4-BE49-F238E27FC236}">
                  <a16:creationId xmlns:a16="http://schemas.microsoft.com/office/drawing/2014/main" id="{0930C3BC-C1F2-490B-88ED-2BB3EE0E923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6">
              <a:extLst>
                <a:ext uri="{FF2B5EF4-FFF2-40B4-BE49-F238E27FC236}">
                  <a16:creationId xmlns:a16="http://schemas.microsoft.com/office/drawing/2014/main" id="{C5A43B94-BC14-4341-A744-B9BF215038C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7">
              <a:extLst>
                <a:ext uri="{FF2B5EF4-FFF2-40B4-BE49-F238E27FC236}">
                  <a16:creationId xmlns:a16="http://schemas.microsoft.com/office/drawing/2014/main" id="{83A4E282-DFA4-41B2-A1D9-17BC6CFAA796}"/>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8">
              <a:extLst>
                <a:ext uri="{FF2B5EF4-FFF2-40B4-BE49-F238E27FC236}">
                  <a16:creationId xmlns:a16="http://schemas.microsoft.com/office/drawing/2014/main" id="{51676B4A-7B51-4628-A7A0-F8F2EA6BD58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9">
              <a:extLst>
                <a:ext uri="{FF2B5EF4-FFF2-40B4-BE49-F238E27FC236}">
                  <a16:creationId xmlns:a16="http://schemas.microsoft.com/office/drawing/2014/main" id="{D097860C-F75A-475F-9531-AC000118FE3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0">
              <a:extLst>
                <a:ext uri="{FF2B5EF4-FFF2-40B4-BE49-F238E27FC236}">
                  <a16:creationId xmlns:a16="http://schemas.microsoft.com/office/drawing/2014/main" id="{3F2715DF-1026-4EBF-AFCA-9A296C386F1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Rectangle 11">
              <a:extLst>
                <a:ext uri="{FF2B5EF4-FFF2-40B4-BE49-F238E27FC236}">
                  <a16:creationId xmlns:a16="http://schemas.microsoft.com/office/drawing/2014/main" id="{AC0BF7CC-39B8-44B0-BCE5-DFBA550D0B9D}"/>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12">
              <a:extLst>
                <a:ext uri="{FF2B5EF4-FFF2-40B4-BE49-F238E27FC236}">
                  <a16:creationId xmlns:a16="http://schemas.microsoft.com/office/drawing/2014/main" id="{9C625616-F4A8-436B-9995-EA7B52B36B74}"/>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Rectangle 13">
              <a:extLst>
                <a:ext uri="{FF2B5EF4-FFF2-40B4-BE49-F238E27FC236}">
                  <a16:creationId xmlns:a16="http://schemas.microsoft.com/office/drawing/2014/main" id="{32D3A593-3605-4741-BE30-ABA24CBCDEE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4">
              <a:extLst>
                <a:ext uri="{FF2B5EF4-FFF2-40B4-BE49-F238E27FC236}">
                  <a16:creationId xmlns:a16="http://schemas.microsoft.com/office/drawing/2014/main" id="{07C857BB-EF87-48DE-879B-805A74B29953}"/>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5">
              <a:extLst>
                <a:ext uri="{FF2B5EF4-FFF2-40B4-BE49-F238E27FC236}">
                  <a16:creationId xmlns:a16="http://schemas.microsoft.com/office/drawing/2014/main" id="{E7BEE110-E667-4945-859E-52B4EC14B654}"/>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6">
              <a:extLst>
                <a:ext uri="{FF2B5EF4-FFF2-40B4-BE49-F238E27FC236}">
                  <a16:creationId xmlns:a16="http://schemas.microsoft.com/office/drawing/2014/main" id="{0F060C8F-37BD-40C8-BA66-6CCE2B62C901}"/>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17">
              <a:extLst>
                <a:ext uri="{FF2B5EF4-FFF2-40B4-BE49-F238E27FC236}">
                  <a16:creationId xmlns:a16="http://schemas.microsoft.com/office/drawing/2014/main" id="{756BC3FE-C393-4FFC-9094-F96082E09E7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Rectangle 18">
              <a:extLst>
                <a:ext uri="{FF2B5EF4-FFF2-40B4-BE49-F238E27FC236}">
                  <a16:creationId xmlns:a16="http://schemas.microsoft.com/office/drawing/2014/main" id="{A07D4FB5-ECF4-4CEF-9EF3-D9390F3E8829}"/>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19">
              <a:extLst>
                <a:ext uri="{FF2B5EF4-FFF2-40B4-BE49-F238E27FC236}">
                  <a16:creationId xmlns:a16="http://schemas.microsoft.com/office/drawing/2014/main" id="{A811BF54-7598-4506-B470-1FD9724DEF1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0">
              <a:extLst>
                <a:ext uri="{FF2B5EF4-FFF2-40B4-BE49-F238E27FC236}">
                  <a16:creationId xmlns:a16="http://schemas.microsoft.com/office/drawing/2014/main" id="{C6F74A0F-8C37-4172-89A1-3A98D73A9F6D}"/>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1">
              <a:extLst>
                <a:ext uri="{FF2B5EF4-FFF2-40B4-BE49-F238E27FC236}">
                  <a16:creationId xmlns:a16="http://schemas.microsoft.com/office/drawing/2014/main" id="{EFB0853A-11A3-4D95-AC5D-8B9973CB26DF}"/>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2">
              <a:extLst>
                <a:ext uri="{FF2B5EF4-FFF2-40B4-BE49-F238E27FC236}">
                  <a16:creationId xmlns:a16="http://schemas.microsoft.com/office/drawing/2014/main" id="{CE8A873C-C98B-48B2-A198-BA30A241E471}"/>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3">
              <a:extLst>
                <a:ext uri="{FF2B5EF4-FFF2-40B4-BE49-F238E27FC236}">
                  <a16:creationId xmlns:a16="http://schemas.microsoft.com/office/drawing/2014/main" id="{371855DE-AB15-4421-9142-BDAA1F29FD43}"/>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4">
              <a:extLst>
                <a:ext uri="{FF2B5EF4-FFF2-40B4-BE49-F238E27FC236}">
                  <a16:creationId xmlns:a16="http://schemas.microsoft.com/office/drawing/2014/main" id="{E7E13936-4EF7-41D6-B2E4-99E71C9DDA35}"/>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5">
              <a:extLst>
                <a:ext uri="{FF2B5EF4-FFF2-40B4-BE49-F238E27FC236}">
                  <a16:creationId xmlns:a16="http://schemas.microsoft.com/office/drawing/2014/main" id="{A113B553-DCDA-4E25-8309-2EE0AEF87F15}"/>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6">
              <a:extLst>
                <a:ext uri="{FF2B5EF4-FFF2-40B4-BE49-F238E27FC236}">
                  <a16:creationId xmlns:a16="http://schemas.microsoft.com/office/drawing/2014/main" id="{3EC1C85D-620C-4D4C-95DB-5A460825F99C}"/>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7">
              <a:extLst>
                <a:ext uri="{FF2B5EF4-FFF2-40B4-BE49-F238E27FC236}">
                  <a16:creationId xmlns:a16="http://schemas.microsoft.com/office/drawing/2014/main" id="{D4F9E4B2-0465-445B-8F87-0ED25BF127B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8">
              <a:extLst>
                <a:ext uri="{FF2B5EF4-FFF2-40B4-BE49-F238E27FC236}">
                  <a16:creationId xmlns:a16="http://schemas.microsoft.com/office/drawing/2014/main" id="{B3654AEF-292F-4755-8DAD-95EF4F3312EB}"/>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29">
              <a:extLst>
                <a:ext uri="{FF2B5EF4-FFF2-40B4-BE49-F238E27FC236}">
                  <a16:creationId xmlns:a16="http://schemas.microsoft.com/office/drawing/2014/main" id="{11F6ABAA-1E25-42E3-9A97-B57A3E06C014}"/>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0">
              <a:extLst>
                <a:ext uri="{FF2B5EF4-FFF2-40B4-BE49-F238E27FC236}">
                  <a16:creationId xmlns:a16="http://schemas.microsoft.com/office/drawing/2014/main" id="{203C6DFB-315D-4C8A-A923-FA2342660493}"/>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1">
              <a:extLst>
                <a:ext uri="{FF2B5EF4-FFF2-40B4-BE49-F238E27FC236}">
                  <a16:creationId xmlns:a16="http://schemas.microsoft.com/office/drawing/2014/main" id="{676A9C57-2038-43D0-8DA7-8FDCA9C7397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2">
              <a:extLst>
                <a:ext uri="{FF2B5EF4-FFF2-40B4-BE49-F238E27FC236}">
                  <a16:creationId xmlns:a16="http://schemas.microsoft.com/office/drawing/2014/main" id="{0CAE2322-7B08-4704-A01F-A42A444FB84C}"/>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3">
              <a:extLst>
                <a:ext uri="{FF2B5EF4-FFF2-40B4-BE49-F238E27FC236}">
                  <a16:creationId xmlns:a16="http://schemas.microsoft.com/office/drawing/2014/main" id="{166EEBF2-3179-4A1F-959A-C9C344B197F9}"/>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4">
              <a:extLst>
                <a:ext uri="{FF2B5EF4-FFF2-40B4-BE49-F238E27FC236}">
                  <a16:creationId xmlns:a16="http://schemas.microsoft.com/office/drawing/2014/main" id="{4CCBE684-573F-490E-96BB-DDA231396D73}"/>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5">
              <a:extLst>
                <a:ext uri="{FF2B5EF4-FFF2-40B4-BE49-F238E27FC236}">
                  <a16:creationId xmlns:a16="http://schemas.microsoft.com/office/drawing/2014/main" id="{0B1B5D19-088F-40D8-B1F5-695E32E3209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6">
              <a:extLst>
                <a:ext uri="{FF2B5EF4-FFF2-40B4-BE49-F238E27FC236}">
                  <a16:creationId xmlns:a16="http://schemas.microsoft.com/office/drawing/2014/main" id="{96064096-A559-4FF6-B80C-641823D08F9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7">
              <a:extLst>
                <a:ext uri="{FF2B5EF4-FFF2-40B4-BE49-F238E27FC236}">
                  <a16:creationId xmlns:a16="http://schemas.microsoft.com/office/drawing/2014/main" id="{DD5FA2BE-C15F-4445-9FB3-2DDC1349AD62}"/>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8">
              <a:extLst>
                <a:ext uri="{FF2B5EF4-FFF2-40B4-BE49-F238E27FC236}">
                  <a16:creationId xmlns:a16="http://schemas.microsoft.com/office/drawing/2014/main" id="{77CB77A1-3053-419B-9875-98DA34A3D66F}"/>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1" name="Freeform 39">
              <a:extLst>
                <a:ext uri="{FF2B5EF4-FFF2-40B4-BE49-F238E27FC236}">
                  <a16:creationId xmlns:a16="http://schemas.microsoft.com/office/drawing/2014/main" id="{69C96D84-D64C-4E70-9F98-CF95007A515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963207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4E7BB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51" name="Ryhmä 50">
            <a:extLst>
              <a:ext uri="{FF2B5EF4-FFF2-40B4-BE49-F238E27FC236}">
                <a16:creationId xmlns:a16="http://schemas.microsoft.com/office/drawing/2014/main" id="{A0A35068-D8AD-4658-A22E-F22DF3BA4DA1}"/>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52" name="Freeform 5">
              <a:extLst>
                <a:ext uri="{FF2B5EF4-FFF2-40B4-BE49-F238E27FC236}">
                  <a16:creationId xmlns:a16="http://schemas.microsoft.com/office/drawing/2014/main" id="{D824C498-8D6B-427B-A3D2-29172851BB31}"/>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3" name="Freeform 6">
              <a:extLst>
                <a:ext uri="{FF2B5EF4-FFF2-40B4-BE49-F238E27FC236}">
                  <a16:creationId xmlns:a16="http://schemas.microsoft.com/office/drawing/2014/main" id="{20BA2B5F-DDD4-4967-BA92-C42F2F461D14}"/>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4" name="Rectangle 7">
              <a:extLst>
                <a:ext uri="{FF2B5EF4-FFF2-40B4-BE49-F238E27FC236}">
                  <a16:creationId xmlns:a16="http://schemas.microsoft.com/office/drawing/2014/main" id="{67B778BA-B1D3-440C-A807-35ED246DA0C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5" name="Freeform 8">
              <a:extLst>
                <a:ext uri="{FF2B5EF4-FFF2-40B4-BE49-F238E27FC236}">
                  <a16:creationId xmlns:a16="http://schemas.microsoft.com/office/drawing/2014/main" id="{00D5A7F3-5BF7-4D19-BD8F-6D21CC39AE6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6" name="Freeform 9">
              <a:extLst>
                <a:ext uri="{FF2B5EF4-FFF2-40B4-BE49-F238E27FC236}">
                  <a16:creationId xmlns:a16="http://schemas.microsoft.com/office/drawing/2014/main" id="{E164B9DC-006A-40EA-ACFF-133F0E713F7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7" name="Freeform 10">
              <a:extLst>
                <a:ext uri="{FF2B5EF4-FFF2-40B4-BE49-F238E27FC236}">
                  <a16:creationId xmlns:a16="http://schemas.microsoft.com/office/drawing/2014/main" id="{C5976CF7-C6F9-4968-A9DC-7E5226F8DB8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8" name="Rectangle 11">
              <a:extLst>
                <a:ext uri="{FF2B5EF4-FFF2-40B4-BE49-F238E27FC236}">
                  <a16:creationId xmlns:a16="http://schemas.microsoft.com/office/drawing/2014/main" id="{66FDAFA8-B672-4D3B-B649-2CCE5933188B}"/>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9" name="Freeform 12">
              <a:extLst>
                <a:ext uri="{FF2B5EF4-FFF2-40B4-BE49-F238E27FC236}">
                  <a16:creationId xmlns:a16="http://schemas.microsoft.com/office/drawing/2014/main" id="{84D5BF82-7C78-499E-8A7D-D6C616407F5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0" name="Rectangle 13">
              <a:extLst>
                <a:ext uri="{FF2B5EF4-FFF2-40B4-BE49-F238E27FC236}">
                  <a16:creationId xmlns:a16="http://schemas.microsoft.com/office/drawing/2014/main" id="{16A128BF-91A6-467D-9829-A5F2D2E6883F}"/>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1" name="Freeform 14">
              <a:extLst>
                <a:ext uri="{FF2B5EF4-FFF2-40B4-BE49-F238E27FC236}">
                  <a16:creationId xmlns:a16="http://schemas.microsoft.com/office/drawing/2014/main" id="{4FCD4F3F-A16E-4BC8-B86D-D4BE14B94807}"/>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2" name="Freeform 15">
              <a:extLst>
                <a:ext uri="{FF2B5EF4-FFF2-40B4-BE49-F238E27FC236}">
                  <a16:creationId xmlns:a16="http://schemas.microsoft.com/office/drawing/2014/main" id="{76533970-880E-41A6-AA81-7396F7E4C5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3" name="Freeform 16">
              <a:extLst>
                <a:ext uri="{FF2B5EF4-FFF2-40B4-BE49-F238E27FC236}">
                  <a16:creationId xmlns:a16="http://schemas.microsoft.com/office/drawing/2014/main" id="{E7ED20FE-7965-456D-B267-5D34C837A278}"/>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4" name="Freeform 17">
              <a:extLst>
                <a:ext uri="{FF2B5EF4-FFF2-40B4-BE49-F238E27FC236}">
                  <a16:creationId xmlns:a16="http://schemas.microsoft.com/office/drawing/2014/main" id="{1CAC00A5-4343-42F0-B98D-B767D3637DE8}"/>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5" name="Rectangle 18">
              <a:extLst>
                <a:ext uri="{FF2B5EF4-FFF2-40B4-BE49-F238E27FC236}">
                  <a16:creationId xmlns:a16="http://schemas.microsoft.com/office/drawing/2014/main" id="{2A279DFC-7760-4E2C-9EA1-2E095522DB75}"/>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6" name="Freeform 19">
              <a:extLst>
                <a:ext uri="{FF2B5EF4-FFF2-40B4-BE49-F238E27FC236}">
                  <a16:creationId xmlns:a16="http://schemas.microsoft.com/office/drawing/2014/main" id="{4040C7EA-B2E6-4412-A69B-3F5B0770F2C9}"/>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7" name="Freeform 20">
              <a:extLst>
                <a:ext uri="{FF2B5EF4-FFF2-40B4-BE49-F238E27FC236}">
                  <a16:creationId xmlns:a16="http://schemas.microsoft.com/office/drawing/2014/main" id="{A6347BE4-DFFD-40D6-939B-92A0DDD7D617}"/>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8" name="Freeform 21">
              <a:extLst>
                <a:ext uri="{FF2B5EF4-FFF2-40B4-BE49-F238E27FC236}">
                  <a16:creationId xmlns:a16="http://schemas.microsoft.com/office/drawing/2014/main" id="{5267BAB1-40EB-48B3-B6FE-873C222A9C37}"/>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9" name="Freeform 22">
              <a:extLst>
                <a:ext uri="{FF2B5EF4-FFF2-40B4-BE49-F238E27FC236}">
                  <a16:creationId xmlns:a16="http://schemas.microsoft.com/office/drawing/2014/main" id="{9B143DE2-367D-4F73-8563-71E2F1D45AE9}"/>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0" name="Freeform 23">
              <a:extLst>
                <a:ext uri="{FF2B5EF4-FFF2-40B4-BE49-F238E27FC236}">
                  <a16:creationId xmlns:a16="http://schemas.microsoft.com/office/drawing/2014/main" id="{5575DF30-BB36-438C-B9BA-BDF6B9A24156}"/>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1" name="Freeform 24">
              <a:extLst>
                <a:ext uri="{FF2B5EF4-FFF2-40B4-BE49-F238E27FC236}">
                  <a16:creationId xmlns:a16="http://schemas.microsoft.com/office/drawing/2014/main" id="{EC7B2DEF-3C23-4E47-A792-B5B6EF41A487}"/>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2" name="Freeform 25">
              <a:extLst>
                <a:ext uri="{FF2B5EF4-FFF2-40B4-BE49-F238E27FC236}">
                  <a16:creationId xmlns:a16="http://schemas.microsoft.com/office/drawing/2014/main" id="{A8381D09-D0A8-42A5-902B-2506FAA36B4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3" name="Freeform 26">
              <a:extLst>
                <a:ext uri="{FF2B5EF4-FFF2-40B4-BE49-F238E27FC236}">
                  <a16:creationId xmlns:a16="http://schemas.microsoft.com/office/drawing/2014/main" id="{FED001E1-EDCD-4E5B-AADB-6E2094192E11}"/>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4" name="Freeform 27">
              <a:extLst>
                <a:ext uri="{FF2B5EF4-FFF2-40B4-BE49-F238E27FC236}">
                  <a16:creationId xmlns:a16="http://schemas.microsoft.com/office/drawing/2014/main" id="{C5E2327B-AA4E-478E-BF79-75C12841EF86}"/>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5" name="Freeform 28">
              <a:extLst>
                <a:ext uri="{FF2B5EF4-FFF2-40B4-BE49-F238E27FC236}">
                  <a16:creationId xmlns:a16="http://schemas.microsoft.com/office/drawing/2014/main" id="{BC3166C5-62D1-49CF-82BB-365D52B2B32D}"/>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6" name="Freeform 29">
              <a:extLst>
                <a:ext uri="{FF2B5EF4-FFF2-40B4-BE49-F238E27FC236}">
                  <a16:creationId xmlns:a16="http://schemas.microsoft.com/office/drawing/2014/main" id="{D825E1C4-6CAF-49B7-96A0-84CFB8CA6E3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7" name="Freeform 30">
              <a:extLst>
                <a:ext uri="{FF2B5EF4-FFF2-40B4-BE49-F238E27FC236}">
                  <a16:creationId xmlns:a16="http://schemas.microsoft.com/office/drawing/2014/main" id="{B49FBE98-CCB9-4813-B5A1-9C6FCC44E9D9}"/>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8" name="Freeform 31">
              <a:extLst>
                <a:ext uri="{FF2B5EF4-FFF2-40B4-BE49-F238E27FC236}">
                  <a16:creationId xmlns:a16="http://schemas.microsoft.com/office/drawing/2014/main" id="{414662BD-9897-4789-A7F5-E8C075AEDCD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9" name="Freeform 32">
              <a:extLst>
                <a:ext uri="{FF2B5EF4-FFF2-40B4-BE49-F238E27FC236}">
                  <a16:creationId xmlns:a16="http://schemas.microsoft.com/office/drawing/2014/main" id="{B4EEDD90-3259-4BF5-9C72-782C8790592D}"/>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0" name="Freeform 33">
              <a:extLst>
                <a:ext uri="{FF2B5EF4-FFF2-40B4-BE49-F238E27FC236}">
                  <a16:creationId xmlns:a16="http://schemas.microsoft.com/office/drawing/2014/main" id="{0F2FB4C5-D4AC-4373-B04A-18513A618268}"/>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1" name="Freeform 34">
              <a:extLst>
                <a:ext uri="{FF2B5EF4-FFF2-40B4-BE49-F238E27FC236}">
                  <a16:creationId xmlns:a16="http://schemas.microsoft.com/office/drawing/2014/main" id="{8A367746-EC14-4A93-BB32-8CD74E396362}"/>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2" name="Freeform 35">
              <a:extLst>
                <a:ext uri="{FF2B5EF4-FFF2-40B4-BE49-F238E27FC236}">
                  <a16:creationId xmlns:a16="http://schemas.microsoft.com/office/drawing/2014/main" id="{61A3575A-AF85-49B9-BE23-D46676376C24}"/>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3" name="Freeform 36">
              <a:extLst>
                <a:ext uri="{FF2B5EF4-FFF2-40B4-BE49-F238E27FC236}">
                  <a16:creationId xmlns:a16="http://schemas.microsoft.com/office/drawing/2014/main" id="{D1FA77D7-C665-4D4F-8B14-7F64CA3F78E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4" name="Freeform 37">
              <a:extLst>
                <a:ext uri="{FF2B5EF4-FFF2-40B4-BE49-F238E27FC236}">
                  <a16:creationId xmlns:a16="http://schemas.microsoft.com/office/drawing/2014/main" id="{41F2E833-74C7-419F-91C1-7B52DDD570CE}"/>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5" name="Freeform 38">
              <a:extLst>
                <a:ext uri="{FF2B5EF4-FFF2-40B4-BE49-F238E27FC236}">
                  <a16:creationId xmlns:a16="http://schemas.microsoft.com/office/drawing/2014/main" id="{78BBEFED-432B-4158-87DD-4C5BDDCC8885}"/>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6" name="Freeform 39">
              <a:extLst>
                <a:ext uri="{FF2B5EF4-FFF2-40B4-BE49-F238E27FC236}">
                  <a16:creationId xmlns:a16="http://schemas.microsoft.com/office/drawing/2014/main" id="{F5DC16A1-22FF-46B2-92A7-85724595FC96}"/>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120177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EAD8D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5" name="Ryhmä 14">
            <a:extLst>
              <a:ext uri="{FF2B5EF4-FFF2-40B4-BE49-F238E27FC236}">
                <a16:creationId xmlns:a16="http://schemas.microsoft.com/office/drawing/2014/main" id="{8B1C1E89-B6F8-49BF-82C8-A6F02E4B57B7}"/>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6" name="Freeform 5">
              <a:extLst>
                <a:ext uri="{FF2B5EF4-FFF2-40B4-BE49-F238E27FC236}">
                  <a16:creationId xmlns:a16="http://schemas.microsoft.com/office/drawing/2014/main" id="{E97012B5-9C4B-4FA7-9128-725551F40CA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6">
              <a:extLst>
                <a:ext uri="{FF2B5EF4-FFF2-40B4-BE49-F238E27FC236}">
                  <a16:creationId xmlns:a16="http://schemas.microsoft.com/office/drawing/2014/main" id="{21858B00-DD0A-4A26-9A3D-A3905F708462}"/>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Rectangle 7">
              <a:extLst>
                <a:ext uri="{FF2B5EF4-FFF2-40B4-BE49-F238E27FC236}">
                  <a16:creationId xmlns:a16="http://schemas.microsoft.com/office/drawing/2014/main" id="{8498E551-C5FF-4327-B484-8597604A7E12}"/>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Freeform 8">
              <a:extLst>
                <a:ext uri="{FF2B5EF4-FFF2-40B4-BE49-F238E27FC236}">
                  <a16:creationId xmlns:a16="http://schemas.microsoft.com/office/drawing/2014/main" id="{58BF813D-4D1D-4443-81E1-EECE2F34B5D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9">
              <a:extLst>
                <a:ext uri="{FF2B5EF4-FFF2-40B4-BE49-F238E27FC236}">
                  <a16:creationId xmlns:a16="http://schemas.microsoft.com/office/drawing/2014/main" id="{DF0866FB-9134-49DD-9186-C06B752427AA}"/>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0">
              <a:extLst>
                <a:ext uri="{FF2B5EF4-FFF2-40B4-BE49-F238E27FC236}">
                  <a16:creationId xmlns:a16="http://schemas.microsoft.com/office/drawing/2014/main" id="{A0BAD931-7708-4BB3-B980-1DEF7035597B}"/>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Rectangle 11">
              <a:extLst>
                <a:ext uri="{FF2B5EF4-FFF2-40B4-BE49-F238E27FC236}">
                  <a16:creationId xmlns:a16="http://schemas.microsoft.com/office/drawing/2014/main" id="{CFE06B85-E7F9-45CB-8B47-60E16B8FDEDA}"/>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2">
              <a:extLst>
                <a:ext uri="{FF2B5EF4-FFF2-40B4-BE49-F238E27FC236}">
                  <a16:creationId xmlns:a16="http://schemas.microsoft.com/office/drawing/2014/main" id="{5D9304E0-5B9D-4305-B17C-B43C3499177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3">
              <a:extLst>
                <a:ext uri="{FF2B5EF4-FFF2-40B4-BE49-F238E27FC236}">
                  <a16:creationId xmlns:a16="http://schemas.microsoft.com/office/drawing/2014/main" id="{621B6AFB-FAA0-406C-8F2D-2BE12225500D}"/>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4">
              <a:extLst>
                <a:ext uri="{FF2B5EF4-FFF2-40B4-BE49-F238E27FC236}">
                  <a16:creationId xmlns:a16="http://schemas.microsoft.com/office/drawing/2014/main" id="{940BD04D-86AE-47A0-9675-04E579DAA4AE}"/>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5">
              <a:extLst>
                <a:ext uri="{FF2B5EF4-FFF2-40B4-BE49-F238E27FC236}">
                  <a16:creationId xmlns:a16="http://schemas.microsoft.com/office/drawing/2014/main" id="{81ABE9CB-ACC3-450C-A9AE-B04D724951BE}"/>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6">
              <a:extLst>
                <a:ext uri="{FF2B5EF4-FFF2-40B4-BE49-F238E27FC236}">
                  <a16:creationId xmlns:a16="http://schemas.microsoft.com/office/drawing/2014/main" id="{51E8780C-FEAB-41AE-BD1E-A1B98BEF1C8F}"/>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7">
              <a:extLst>
                <a:ext uri="{FF2B5EF4-FFF2-40B4-BE49-F238E27FC236}">
                  <a16:creationId xmlns:a16="http://schemas.microsoft.com/office/drawing/2014/main" id="{0C9A5B4C-2902-4161-A3EA-5772DF5C2E9C}"/>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Rectangle 18">
              <a:extLst>
                <a:ext uri="{FF2B5EF4-FFF2-40B4-BE49-F238E27FC236}">
                  <a16:creationId xmlns:a16="http://schemas.microsoft.com/office/drawing/2014/main" id="{7AD55488-9345-4F18-BEC1-DFE03305FFD1}"/>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19">
              <a:extLst>
                <a:ext uri="{FF2B5EF4-FFF2-40B4-BE49-F238E27FC236}">
                  <a16:creationId xmlns:a16="http://schemas.microsoft.com/office/drawing/2014/main" id="{E87EE6F5-97AE-4903-BD63-FC0C0558D8C6}"/>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0">
              <a:extLst>
                <a:ext uri="{FF2B5EF4-FFF2-40B4-BE49-F238E27FC236}">
                  <a16:creationId xmlns:a16="http://schemas.microsoft.com/office/drawing/2014/main" id="{03918C94-D667-45DA-9092-9EFE70ECD805}"/>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1">
              <a:extLst>
                <a:ext uri="{FF2B5EF4-FFF2-40B4-BE49-F238E27FC236}">
                  <a16:creationId xmlns:a16="http://schemas.microsoft.com/office/drawing/2014/main" id="{506306BC-23E9-4F2E-ADE7-F1FE1EC4B408}"/>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2">
              <a:extLst>
                <a:ext uri="{FF2B5EF4-FFF2-40B4-BE49-F238E27FC236}">
                  <a16:creationId xmlns:a16="http://schemas.microsoft.com/office/drawing/2014/main" id="{C196F3C0-30F1-4F8C-A8CF-BD7CBAE5931B}"/>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3">
              <a:extLst>
                <a:ext uri="{FF2B5EF4-FFF2-40B4-BE49-F238E27FC236}">
                  <a16:creationId xmlns:a16="http://schemas.microsoft.com/office/drawing/2014/main" id="{E90F08B4-5341-4CEB-9D92-76863D16F884}"/>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4">
              <a:extLst>
                <a:ext uri="{FF2B5EF4-FFF2-40B4-BE49-F238E27FC236}">
                  <a16:creationId xmlns:a16="http://schemas.microsoft.com/office/drawing/2014/main" id="{87655FB8-9176-44AD-AB2A-BB6CAEAF24D9}"/>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5">
              <a:extLst>
                <a:ext uri="{FF2B5EF4-FFF2-40B4-BE49-F238E27FC236}">
                  <a16:creationId xmlns:a16="http://schemas.microsoft.com/office/drawing/2014/main" id="{12A8515F-5B82-4C8D-B101-943402C0307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6">
              <a:extLst>
                <a:ext uri="{FF2B5EF4-FFF2-40B4-BE49-F238E27FC236}">
                  <a16:creationId xmlns:a16="http://schemas.microsoft.com/office/drawing/2014/main" id="{9390C10B-9D1C-4E0C-8482-97FBCCFC0B3A}"/>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7">
              <a:extLst>
                <a:ext uri="{FF2B5EF4-FFF2-40B4-BE49-F238E27FC236}">
                  <a16:creationId xmlns:a16="http://schemas.microsoft.com/office/drawing/2014/main" id="{DC16B522-3492-4D0A-8AAF-3FD9443C3025}"/>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8">
              <a:extLst>
                <a:ext uri="{FF2B5EF4-FFF2-40B4-BE49-F238E27FC236}">
                  <a16:creationId xmlns:a16="http://schemas.microsoft.com/office/drawing/2014/main" id="{287C7606-2B63-4D81-A12F-8DBE31944E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9">
              <a:extLst>
                <a:ext uri="{FF2B5EF4-FFF2-40B4-BE49-F238E27FC236}">
                  <a16:creationId xmlns:a16="http://schemas.microsoft.com/office/drawing/2014/main" id="{0078A513-5739-4D95-8102-69BFA889F168}"/>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0">
              <a:extLst>
                <a:ext uri="{FF2B5EF4-FFF2-40B4-BE49-F238E27FC236}">
                  <a16:creationId xmlns:a16="http://schemas.microsoft.com/office/drawing/2014/main" id="{55EA118F-BA68-458E-80DA-116A0FD4E56F}"/>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1">
              <a:extLst>
                <a:ext uri="{FF2B5EF4-FFF2-40B4-BE49-F238E27FC236}">
                  <a16:creationId xmlns:a16="http://schemas.microsoft.com/office/drawing/2014/main" id="{1B6A7819-1B67-4546-86C6-88F4A63A23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2">
              <a:extLst>
                <a:ext uri="{FF2B5EF4-FFF2-40B4-BE49-F238E27FC236}">
                  <a16:creationId xmlns:a16="http://schemas.microsoft.com/office/drawing/2014/main" id="{E053562B-AAA5-4365-BF7D-30CC12A4560F}"/>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3">
              <a:extLst>
                <a:ext uri="{FF2B5EF4-FFF2-40B4-BE49-F238E27FC236}">
                  <a16:creationId xmlns:a16="http://schemas.microsoft.com/office/drawing/2014/main" id="{2A51DA06-2C43-44FB-A009-3B49AE2F303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4">
              <a:extLst>
                <a:ext uri="{FF2B5EF4-FFF2-40B4-BE49-F238E27FC236}">
                  <a16:creationId xmlns:a16="http://schemas.microsoft.com/office/drawing/2014/main" id="{7C653F36-EF5F-4BB2-9625-B426EE652735}"/>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5">
              <a:extLst>
                <a:ext uri="{FF2B5EF4-FFF2-40B4-BE49-F238E27FC236}">
                  <a16:creationId xmlns:a16="http://schemas.microsoft.com/office/drawing/2014/main" id="{8026A9AA-F44D-4C1D-BA37-22A699CD2020}"/>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6">
              <a:extLst>
                <a:ext uri="{FF2B5EF4-FFF2-40B4-BE49-F238E27FC236}">
                  <a16:creationId xmlns:a16="http://schemas.microsoft.com/office/drawing/2014/main" id="{F12ADACD-9683-4640-8355-23D516402450}"/>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7">
              <a:extLst>
                <a:ext uri="{FF2B5EF4-FFF2-40B4-BE49-F238E27FC236}">
                  <a16:creationId xmlns:a16="http://schemas.microsoft.com/office/drawing/2014/main" id="{E6F80046-D9D1-4BBB-A232-CC611C3C1F04}"/>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8">
              <a:extLst>
                <a:ext uri="{FF2B5EF4-FFF2-40B4-BE49-F238E27FC236}">
                  <a16:creationId xmlns:a16="http://schemas.microsoft.com/office/drawing/2014/main" id="{2F40FA35-9041-4F7B-9841-FFB3B57A8699}"/>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9">
              <a:extLst>
                <a:ext uri="{FF2B5EF4-FFF2-40B4-BE49-F238E27FC236}">
                  <a16:creationId xmlns:a16="http://schemas.microsoft.com/office/drawing/2014/main" id="{21D0657E-9C51-405D-B04C-8F0183B9A313}"/>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034650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Nosto 4">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071D49"/>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3175273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osto 5">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4E7BBD"/>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2339274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Nosto 6">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EAD8D6"/>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41922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6">
    <p:bg>
      <p:bgPr>
        <a:solidFill>
          <a:srgbClr val="EAD8D6"/>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966029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631027A5-8CB9-488F-85F4-89DA2396D178}"/>
              </a:ext>
            </a:extLst>
          </p:cNvPr>
          <p:cNvGrpSpPr/>
          <p:nvPr userDrawn="1"/>
        </p:nvGrpSpPr>
        <p:grpSpPr>
          <a:xfrm>
            <a:off x="0" y="906463"/>
            <a:ext cx="12193200" cy="5045075"/>
            <a:chOff x="6350" y="906463"/>
            <a:chExt cx="12179300" cy="5045075"/>
          </a:xfrm>
        </p:grpSpPr>
        <p:sp>
          <p:nvSpPr>
            <p:cNvPr id="9" name="Freeform 5">
              <a:extLst>
                <a:ext uri="{FF2B5EF4-FFF2-40B4-BE49-F238E27FC236}">
                  <a16:creationId xmlns:a16="http://schemas.microsoft.com/office/drawing/2014/main" id="{C277A7E3-E48A-4CA3-897F-A0072AC47521}"/>
                </a:ext>
              </a:extLst>
            </p:cNvPr>
            <p:cNvSpPr>
              <a:spLocks/>
            </p:cNvSpPr>
            <p:nvPr userDrawn="1"/>
          </p:nvSpPr>
          <p:spPr bwMode="auto">
            <a:xfrm>
              <a:off x="6350" y="1117601"/>
              <a:ext cx="6848475" cy="4633913"/>
            </a:xfrm>
            <a:custGeom>
              <a:avLst/>
              <a:gdLst>
                <a:gd name="T0" fmla="*/ 0 w 38084"/>
                <a:gd name="T1" fmla="*/ 25743 h 25743"/>
                <a:gd name="T2" fmla="*/ 25212 w 38084"/>
                <a:gd name="T3" fmla="*/ 25743 h 25743"/>
                <a:gd name="T4" fmla="*/ 38084 w 38084"/>
                <a:gd name="T5" fmla="*/ 12871 h 25743"/>
                <a:gd name="T6" fmla="*/ 25212 w 38084"/>
                <a:gd name="T7" fmla="*/ 0 h 25743"/>
                <a:gd name="T8" fmla="*/ 0 w 38084"/>
                <a:gd name="T9" fmla="*/ 0 h 25743"/>
                <a:gd name="T10" fmla="*/ 0 w 38084"/>
                <a:gd name="T11" fmla="*/ 25743 h 25743"/>
              </a:gdLst>
              <a:ahLst/>
              <a:cxnLst>
                <a:cxn ang="0">
                  <a:pos x="T0" y="T1"/>
                </a:cxn>
                <a:cxn ang="0">
                  <a:pos x="T2" y="T3"/>
                </a:cxn>
                <a:cxn ang="0">
                  <a:pos x="T4" y="T5"/>
                </a:cxn>
                <a:cxn ang="0">
                  <a:pos x="T6" y="T7"/>
                </a:cxn>
                <a:cxn ang="0">
                  <a:pos x="T8" y="T9"/>
                </a:cxn>
                <a:cxn ang="0">
                  <a:pos x="T10" y="T11"/>
                </a:cxn>
              </a:cxnLst>
              <a:rect l="0" t="0" r="r" b="b"/>
              <a:pathLst>
                <a:path w="38084" h="25743">
                  <a:moveTo>
                    <a:pt x="0" y="25743"/>
                  </a:moveTo>
                  <a:lnTo>
                    <a:pt x="25212" y="25743"/>
                  </a:lnTo>
                  <a:cubicBezTo>
                    <a:pt x="32321" y="25743"/>
                    <a:pt x="38084" y="19980"/>
                    <a:pt x="38084" y="12871"/>
                  </a:cubicBezTo>
                  <a:cubicBezTo>
                    <a:pt x="38084" y="5762"/>
                    <a:pt x="32321" y="0"/>
                    <a:pt x="25212" y="0"/>
                  </a:cubicBezTo>
                  <a:lnTo>
                    <a:pt x="0" y="0"/>
                  </a:lnTo>
                  <a:lnTo>
                    <a:pt x="0" y="25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23CE1C9E-9A10-4877-AEC5-50E2DDACEA3D}"/>
                </a:ext>
              </a:extLst>
            </p:cNvPr>
            <p:cNvSpPr>
              <a:spLocks/>
            </p:cNvSpPr>
            <p:nvPr userDrawn="1"/>
          </p:nvSpPr>
          <p:spPr bwMode="auto">
            <a:xfrm>
              <a:off x="9677400" y="906463"/>
              <a:ext cx="2508250" cy="5045075"/>
            </a:xfrm>
            <a:custGeom>
              <a:avLst/>
              <a:gdLst>
                <a:gd name="T0" fmla="*/ 6976 w 13951"/>
                <a:gd name="T1" fmla="*/ 14015 h 28029"/>
                <a:gd name="T2" fmla="*/ 0 w 13951"/>
                <a:gd name="T3" fmla="*/ 28029 h 28029"/>
                <a:gd name="T4" fmla="*/ 13951 w 13951"/>
                <a:gd name="T5" fmla="*/ 28029 h 28029"/>
                <a:gd name="T6" fmla="*/ 13951 w 13951"/>
                <a:gd name="T7" fmla="*/ 0 h 28029"/>
                <a:gd name="T8" fmla="*/ 6976 w 13951"/>
                <a:gd name="T9" fmla="*/ 14015 h 28029"/>
              </a:gdLst>
              <a:ahLst/>
              <a:cxnLst>
                <a:cxn ang="0">
                  <a:pos x="T0" y="T1"/>
                </a:cxn>
                <a:cxn ang="0">
                  <a:pos x="T2" y="T3"/>
                </a:cxn>
                <a:cxn ang="0">
                  <a:pos x="T4" y="T5"/>
                </a:cxn>
                <a:cxn ang="0">
                  <a:pos x="T6" y="T7"/>
                </a:cxn>
                <a:cxn ang="0">
                  <a:pos x="T8" y="T9"/>
                </a:cxn>
              </a:cxnLst>
              <a:rect l="0" t="0" r="r" b="b"/>
              <a:pathLst>
                <a:path w="13951" h="28029">
                  <a:moveTo>
                    <a:pt x="6976" y="14015"/>
                  </a:moveTo>
                  <a:lnTo>
                    <a:pt x="0" y="28029"/>
                  </a:lnTo>
                  <a:lnTo>
                    <a:pt x="13951" y="28029"/>
                  </a:lnTo>
                  <a:lnTo>
                    <a:pt x="13951" y="0"/>
                  </a:lnTo>
                  <a:lnTo>
                    <a:pt x="6976" y="140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07693830-D492-4598-95CE-36CC48B525BF}"/>
                </a:ext>
              </a:extLst>
            </p:cNvPr>
            <p:cNvSpPr>
              <a:spLocks/>
            </p:cNvSpPr>
            <p:nvPr userDrawn="1"/>
          </p:nvSpPr>
          <p:spPr bwMode="auto">
            <a:xfrm>
              <a:off x="7010400" y="1666876"/>
              <a:ext cx="3540125" cy="3535363"/>
            </a:xfrm>
            <a:custGeom>
              <a:avLst/>
              <a:gdLst>
                <a:gd name="T0" fmla="*/ 11595 w 19685"/>
                <a:gd name="T1" fmla="*/ 9962 h 19652"/>
                <a:gd name="T2" fmla="*/ 11557 w 19685"/>
                <a:gd name="T3" fmla="*/ 10221 h 19652"/>
                <a:gd name="T4" fmla="*/ 11481 w 19685"/>
                <a:gd name="T5" fmla="*/ 10468 h 19652"/>
                <a:gd name="T6" fmla="*/ 11368 w 19685"/>
                <a:gd name="T7" fmla="*/ 10702 h 19652"/>
                <a:gd name="T8" fmla="*/ 11219 w 19685"/>
                <a:gd name="T9" fmla="*/ 10920 h 19652"/>
                <a:gd name="T10" fmla="*/ 11037 w 19685"/>
                <a:gd name="T11" fmla="*/ 11116 h 19652"/>
                <a:gd name="T12" fmla="*/ 10830 w 19685"/>
                <a:gd name="T13" fmla="*/ 11281 h 19652"/>
                <a:gd name="T14" fmla="*/ 10603 w 19685"/>
                <a:gd name="T15" fmla="*/ 11413 h 19652"/>
                <a:gd name="T16" fmla="*/ 10362 w 19685"/>
                <a:gd name="T17" fmla="*/ 11507 h 19652"/>
                <a:gd name="T18" fmla="*/ 10110 w 19685"/>
                <a:gd name="T19" fmla="*/ 11565 h 19652"/>
                <a:gd name="T20" fmla="*/ 9842 w 19685"/>
                <a:gd name="T21" fmla="*/ 11584 h 19652"/>
                <a:gd name="T22" fmla="*/ 9575 w 19685"/>
                <a:gd name="T23" fmla="*/ 11565 h 19652"/>
                <a:gd name="T24" fmla="*/ 9322 w 19685"/>
                <a:gd name="T25" fmla="*/ 11507 h 19652"/>
                <a:gd name="T26" fmla="*/ 9082 w 19685"/>
                <a:gd name="T27" fmla="*/ 11413 h 19652"/>
                <a:gd name="T28" fmla="*/ 8855 w 19685"/>
                <a:gd name="T29" fmla="*/ 11281 h 19652"/>
                <a:gd name="T30" fmla="*/ 8647 w 19685"/>
                <a:gd name="T31" fmla="*/ 11116 h 19652"/>
                <a:gd name="T32" fmla="*/ 8466 w 19685"/>
                <a:gd name="T33" fmla="*/ 10920 h 19652"/>
                <a:gd name="T34" fmla="*/ 8317 w 19685"/>
                <a:gd name="T35" fmla="*/ 10702 h 19652"/>
                <a:gd name="T36" fmla="*/ 8204 w 19685"/>
                <a:gd name="T37" fmla="*/ 10468 h 19652"/>
                <a:gd name="T38" fmla="*/ 8128 w 19685"/>
                <a:gd name="T39" fmla="*/ 10221 h 19652"/>
                <a:gd name="T40" fmla="*/ 8089 w 19685"/>
                <a:gd name="T41" fmla="*/ 9962 h 19652"/>
                <a:gd name="T42" fmla="*/ 8089 w 19685"/>
                <a:gd name="T43" fmla="*/ 9690 h 19652"/>
                <a:gd name="T44" fmla="*/ 8128 w 19685"/>
                <a:gd name="T45" fmla="*/ 9431 h 19652"/>
                <a:gd name="T46" fmla="*/ 8204 w 19685"/>
                <a:gd name="T47" fmla="*/ 9184 h 19652"/>
                <a:gd name="T48" fmla="*/ 8317 w 19685"/>
                <a:gd name="T49" fmla="*/ 8950 h 19652"/>
                <a:gd name="T50" fmla="*/ 8466 w 19685"/>
                <a:gd name="T51" fmla="*/ 8732 h 19652"/>
                <a:gd name="T52" fmla="*/ 8647 w 19685"/>
                <a:gd name="T53" fmla="*/ 8537 h 19652"/>
                <a:gd name="T54" fmla="*/ 8855 w 19685"/>
                <a:gd name="T55" fmla="*/ 8371 h 19652"/>
                <a:gd name="T56" fmla="*/ 9082 w 19685"/>
                <a:gd name="T57" fmla="*/ 8240 h 19652"/>
                <a:gd name="T58" fmla="*/ 9322 w 19685"/>
                <a:gd name="T59" fmla="*/ 8145 h 19652"/>
                <a:gd name="T60" fmla="*/ 9575 w 19685"/>
                <a:gd name="T61" fmla="*/ 8088 h 19652"/>
                <a:gd name="T62" fmla="*/ 9842 w 19685"/>
                <a:gd name="T63" fmla="*/ 8068 h 19652"/>
                <a:gd name="T64" fmla="*/ 10110 w 19685"/>
                <a:gd name="T65" fmla="*/ 8088 h 19652"/>
                <a:gd name="T66" fmla="*/ 10362 w 19685"/>
                <a:gd name="T67" fmla="*/ 8145 h 19652"/>
                <a:gd name="T68" fmla="*/ 10603 w 19685"/>
                <a:gd name="T69" fmla="*/ 8240 h 19652"/>
                <a:gd name="T70" fmla="*/ 10830 w 19685"/>
                <a:gd name="T71" fmla="*/ 8371 h 19652"/>
                <a:gd name="T72" fmla="*/ 11038 w 19685"/>
                <a:gd name="T73" fmla="*/ 8537 h 19652"/>
                <a:gd name="T74" fmla="*/ 11219 w 19685"/>
                <a:gd name="T75" fmla="*/ 8732 h 19652"/>
                <a:gd name="T76" fmla="*/ 11368 w 19685"/>
                <a:gd name="T77" fmla="*/ 8950 h 19652"/>
                <a:gd name="T78" fmla="*/ 11481 w 19685"/>
                <a:gd name="T79" fmla="*/ 9184 h 19652"/>
                <a:gd name="T80" fmla="*/ 11557 w 19685"/>
                <a:gd name="T81" fmla="*/ 9431 h 19652"/>
                <a:gd name="T82" fmla="*/ 11595 w 19685"/>
                <a:gd name="T83" fmla="*/ 9690 h 19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85" h="19652">
                  <a:moveTo>
                    <a:pt x="19685" y="9826"/>
                  </a:moveTo>
                  <a:cubicBezTo>
                    <a:pt x="19685" y="9972"/>
                    <a:pt x="11606" y="9819"/>
                    <a:pt x="11595" y="9962"/>
                  </a:cubicBezTo>
                  <a:cubicBezTo>
                    <a:pt x="11585" y="10107"/>
                    <a:pt x="19598" y="11146"/>
                    <a:pt x="19577" y="11288"/>
                  </a:cubicBezTo>
                  <a:cubicBezTo>
                    <a:pt x="19555" y="11432"/>
                    <a:pt x="11589" y="10081"/>
                    <a:pt x="11557" y="10221"/>
                  </a:cubicBezTo>
                  <a:cubicBezTo>
                    <a:pt x="11525" y="10363"/>
                    <a:pt x="19292" y="12589"/>
                    <a:pt x="19250" y="12727"/>
                  </a:cubicBezTo>
                  <a:cubicBezTo>
                    <a:pt x="19207" y="12865"/>
                    <a:pt x="11533" y="10334"/>
                    <a:pt x="11481" y="10468"/>
                  </a:cubicBezTo>
                  <a:cubicBezTo>
                    <a:pt x="11428" y="10603"/>
                    <a:pt x="18773" y="13970"/>
                    <a:pt x="18710" y="14100"/>
                  </a:cubicBezTo>
                  <a:cubicBezTo>
                    <a:pt x="18647" y="14230"/>
                    <a:pt x="11440" y="10577"/>
                    <a:pt x="11368" y="10702"/>
                  </a:cubicBezTo>
                  <a:cubicBezTo>
                    <a:pt x="11295" y="10828"/>
                    <a:pt x="18055" y="15255"/>
                    <a:pt x="17973" y="15374"/>
                  </a:cubicBezTo>
                  <a:cubicBezTo>
                    <a:pt x="17892" y="15494"/>
                    <a:pt x="11309" y="10807"/>
                    <a:pt x="11219" y="10920"/>
                  </a:cubicBezTo>
                  <a:cubicBezTo>
                    <a:pt x="11128" y="11033"/>
                    <a:pt x="17155" y="16416"/>
                    <a:pt x="17057" y="16522"/>
                  </a:cubicBezTo>
                  <a:cubicBezTo>
                    <a:pt x="16958" y="16628"/>
                    <a:pt x="11144" y="11017"/>
                    <a:pt x="11037" y="11116"/>
                  </a:cubicBezTo>
                  <a:cubicBezTo>
                    <a:pt x="10932" y="11214"/>
                    <a:pt x="16094" y="17430"/>
                    <a:pt x="15981" y="17520"/>
                  </a:cubicBezTo>
                  <a:cubicBezTo>
                    <a:pt x="15868" y="17610"/>
                    <a:pt x="10950" y="11200"/>
                    <a:pt x="10830" y="11281"/>
                  </a:cubicBezTo>
                  <a:cubicBezTo>
                    <a:pt x="10711" y="11363"/>
                    <a:pt x="14893" y="18277"/>
                    <a:pt x="14767" y="18349"/>
                  </a:cubicBezTo>
                  <a:cubicBezTo>
                    <a:pt x="14642" y="18421"/>
                    <a:pt x="10734" y="11350"/>
                    <a:pt x="10603" y="11413"/>
                  </a:cubicBezTo>
                  <a:cubicBezTo>
                    <a:pt x="10473" y="11475"/>
                    <a:pt x="13575" y="18936"/>
                    <a:pt x="13440" y="18989"/>
                  </a:cubicBezTo>
                  <a:cubicBezTo>
                    <a:pt x="13306" y="19042"/>
                    <a:pt x="10501" y="11464"/>
                    <a:pt x="10362" y="11507"/>
                  </a:cubicBezTo>
                  <a:cubicBezTo>
                    <a:pt x="10225" y="11550"/>
                    <a:pt x="12171" y="19392"/>
                    <a:pt x="12029" y="19424"/>
                  </a:cubicBezTo>
                  <a:cubicBezTo>
                    <a:pt x="11889" y="19456"/>
                    <a:pt x="10253" y="11543"/>
                    <a:pt x="10110" y="11565"/>
                  </a:cubicBezTo>
                  <a:cubicBezTo>
                    <a:pt x="9967" y="11586"/>
                    <a:pt x="10719" y="19631"/>
                    <a:pt x="10574" y="19642"/>
                  </a:cubicBezTo>
                  <a:cubicBezTo>
                    <a:pt x="10431" y="19652"/>
                    <a:pt x="9988" y="11584"/>
                    <a:pt x="9842" y="11584"/>
                  </a:cubicBezTo>
                  <a:cubicBezTo>
                    <a:pt x="9697" y="11584"/>
                    <a:pt x="9254" y="19652"/>
                    <a:pt x="9111" y="19642"/>
                  </a:cubicBezTo>
                  <a:cubicBezTo>
                    <a:pt x="8966" y="19631"/>
                    <a:pt x="9717" y="11586"/>
                    <a:pt x="9575" y="11565"/>
                  </a:cubicBezTo>
                  <a:cubicBezTo>
                    <a:pt x="9431" y="11543"/>
                    <a:pt x="7796" y="19456"/>
                    <a:pt x="7655" y="19424"/>
                  </a:cubicBezTo>
                  <a:cubicBezTo>
                    <a:pt x="7513" y="19392"/>
                    <a:pt x="9460" y="11550"/>
                    <a:pt x="9322" y="11507"/>
                  </a:cubicBezTo>
                  <a:cubicBezTo>
                    <a:pt x="9184" y="11464"/>
                    <a:pt x="6379" y="19042"/>
                    <a:pt x="6245" y="18989"/>
                  </a:cubicBezTo>
                  <a:cubicBezTo>
                    <a:pt x="6110" y="18936"/>
                    <a:pt x="9211" y="11475"/>
                    <a:pt x="9082" y="11413"/>
                  </a:cubicBezTo>
                  <a:cubicBezTo>
                    <a:pt x="8951" y="11350"/>
                    <a:pt x="5042" y="18421"/>
                    <a:pt x="4917" y="18349"/>
                  </a:cubicBezTo>
                  <a:cubicBezTo>
                    <a:pt x="4792" y="18277"/>
                    <a:pt x="8974" y="11363"/>
                    <a:pt x="8855" y="11281"/>
                  </a:cubicBezTo>
                  <a:cubicBezTo>
                    <a:pt x="8735" y="11200"/>
                    <a:pt x="3816" y="17610"/>
                    <a:pt x="3703" y="17520"/>
                  </a:cubicBezTo>
                  <a:cubicBezTo>
                    <a:pt x="3590" y="17430"/>
                    <a:pt x="8753" y="11214"/>
                    <a:pt x="8647" y="11116"/>
                  </a:cubicBezTo>
                  <a:cubicBezTo>
                    <a:pt x="8541" y="11017"/>
                    <a:pt x="2726" y="16627"/>
                    <a:pt x="2628" y="16521"/>
                  </a:cubicBezTo>
                  <a:cubicBezTo>
                    <a:pt x="2529" y="16415"/>
                    <a:pt x="8556" y="11033"/>
                    <a:pt x="8466" y="10920"/>
                  </a:cubicBezTo>
                  <a:cubicBezTo>
                    <a:pt x="8376" y="10807"/>
                    <a:pt x="1793" y="15493"/>
                    <a:pt x="1711" y="15374"/>
                  </a:cubicBezTo>
                  <a:cubicBezTo>
                    <a:pt x="1630" y="15255"/>
                    <a:pt x="8390" y="10828"/>
                    <a:pt x="8317" y="10702"/>
                  </a:cubicBezTo>
                  <a:cubicBezTo>
                    <a:pt x="8245" y="10577"/>
                    <a:pt x="1037" y="14230"/>
                    <a:pt x="974" y="14100"/>
                  </a:cubicBezTo>
                  <a:cubicBezTo>
                    <a:pt x="912" y="13970"/>
                    <a:pt x="8257" y="10603"/>
                    <a:pt x="8204" y="10468"/>
                  </a:cubicBezTo>
                  <a:cubicBezTo>
                    <a:pt x="8151" y="10334"/>
                    <a:pt x="478" y="12865"/>
                    <a:pt x="435" y="12727"/>
                  </a:cubicBezTo>
                  <a:cubicBezTo>
                    <a:pt x="393" y="12589"/>
                    <a:pt x="8160" y="10363"/>
                    <a:pt x="8128" y="10221"/>
                  </a:cubicBezTo>
                  <a:cubicBezTo>
                    <a:pt x="8096" y="10081"/>
                    <a:pt x="130" y="11432"/>
                    <a:pt x="108" y="11288"/>
                  </a:cubicBezTo>
                  <a:cubicBezTo>
                    <a:pt x="87" y="11146"/>
                    <a:pt x="8100" y="10107"/>
                    <a:pt x="8089" y="9962"/>
                  </a:cubicBezTo>
                  <a:cubicBezTo>
                    <a:pt x="8079" y="9819"/>
                    <a:pt x="0" y="9972"/>
                    <a:pt x="0" y="9826"/>
                  </a:cubicBezTo>
                  <a:cubicBezTo>
                    <a:pt x="0" y="9680"/>
                    <a:pt x="8079" y="9834"/>
                    <a:pt x="8089" y="9690"/>
                  </a:cubicBezTo>
                  <a:cubicBezTo>
                    <a:pt x="8100" y="9545"/>
                    <a:pt x="87" y="8506"/>
                    <a:pt x="108" y="8364"/>
                  </a:cubicBezTo>
                  <a:cubicBezTo>
                    <a:pt x="130" y="8220"/>
                    <a:pt x="8096" y="9571"/>
                    <a:pt x="8128" y="9431"/>
                  </a:cubicBezTo>
                  <a:cubicBezTo>
                    <a:pt x="8160" y="9289"/>
                    <a:pt x="393" y="7063"/>
                    <a:pt x="435" y="6926"/>
                  </a:cubicBezTo>
                  <a:cubicBezTo>
                    <a:pt x="478" y="6787"/>
                    <a:pt x="8151" y="9318"/>
                    <a:pt x="8204" y="9184"/>
                  </a:cubicBezTo>
                  <a:cubicBezTo>
                    <a:pt x="8257" y="9049"/>
                    <a:pt x="912" y="5682"/>
                    <a:pt x="974" y="5552"/>
                  </a:cubicBezTo>
                  <a:cubicBezTo>
                    <a:pt x="1037" y="5422"/>
                    <a:pt x="8245" y="9075"/>
                    <a:pt x="8317" y="8950"/>
                  </a:cubicBezTo>
                  <a:cubicBezTo>
                    <a:pt x="8390" y="8824"/>
                    <a:pt x="1630" y="4397"/>
                    <a:pt x="1711" y="4278"/>
                  </a:cubicBezTo>
                  <a:cubicBezTo>
                    <a:pt x="1793" y="4159"/>
                    <a:pt x="8376" y="8845"/>
                    <a:pt x="8466" y="8732"/>
                  </a:cubicBezTo>
                  <a:cubicBezTo>
                    <a:pt x="8556" y="8619"/>
                    <a:pt x="2529" y="3237"/>
                    <a:pt x="2628" y="3131"/>
                  </a:cubicBezTo>
                  <a:cubicBezTo>
                    <a:pt x="2726" y="3025"/>
                    <a:pt x="8541" y="8635"/>
                    <a:pt x="8647" y="8537"/>
                  </a:cubicBezTo>
                  <a:cubicBezTo>
                    <a:pt x="8753" y="8438"/>
                    <a:pt x="3590" y="2222"/>
                    <a:pt x="3704" y="2132"/>
                  </a:cubicBezTo>
                  <a:cubicBezTo>
                    <a:pt x="3816" y="2042"/>
                    <a:pt x="8735" y="8453"/>
                    <a:pt x="8855" y="8371"/>
                  </a:cubicBezTo>
                  <a:cubicBezTo>
                    <a:pt x="8974" y="8289"/>
                    <a:pt x="4792" y="1376"/>
                    <a:pt x="4918" y="1303"/>
                  </a:cubicBezTo>
                  <a:cubicBezTo>
                    <a:pt x="5042" y="1231"/>
                    <a:pt x="8951" y="8303"/>
                    <a:pt x="9082" y="8240"/>
                  </a:cubicBezTo>
                  <a:cubicBezTo>
                    <a:pt x="9211" y="8177"/>
                    <a:pt x="6110" y="716"/>
                    <a:pt x="6245" y="663"/>
                  </a:cubicBezTo>
                  <a:cubicBezTo>
                    <a:pt x="6379" y="610"/>
                    <a:pt x="9184" y="8188"/>
                    <a:pt x="9322" y="8145"/>
                  </a:cubicBezTo>
                  <a:cubicBezTo>
                    <a:pt x="9460" y="8103"/>
                    <a:pt x="7514" y="260"/>
                    <a:pt x="7655" y="228"/>
                  </a:cubicBezTo>
                  <a:cubicBezTo>
                    <a:pt x="7796" y="196"/>
                    <a:pt x="9431" y="8109"/>
                    <a:pt x="9575" y="8088"/>
                  </a:cubicBezTo>
                  <a:cubicBezTo>
                    <a:pt x="9717" y="8066"/>
                    <a:pt x="8966" y="21"/>
                    <a:pt x="9111" y="10"/>
                  </a:cubicBezTo>
                  <a:cubicBezTo>
                    <a:pt x="9254" y="0"/>
                    <a:pt x="9697" y="8068"/>
                    <a:pt x="9842" y="8068"/>
                  </a:cubicBezTo>
                  <a:cubicBezTo>
                    <a:pt x="9988" y="8068"/>
                    <a:pt x="10431" y="0"/>
                    <a:pt x="10574" y="10"/>
                  </a:cubicBezTo>
                  <a:cubicBezTo>
                    <a:pt x="10719" y="21"/>
                    <a:pt x="9967" y="8066"/>
                    <a:pt x="10110" y="8088"/>
                  </a:cubicBezTo>
                  <a:cubicBezTo>
                    <a:pt x="10253" y="8109"/>
                    <a:pt x="11889" y="196"/>
                    <a:pt x="12029" y="228"/>
                  </a:cubicBezTo>
                  <a:cubicBezTo>
                    <a:pt x="12171" y="260"/>
                    <a:pt x="10225" y="8103"/>
                    <a:pt x="10362" y="8145"/>
                  </a:cubicBezTo>
                  <a:cubicBezTo>
                    <a:pt x="10501" y="8188"/>
                    <a:pt x="13306" y="610"/>
                    <a:pt x="13440" y="663"/>
                  </a:cubicBezTo>
                  <a:cubicBezTo>
                    <a:pt x="13575" y="716"/>
                    <a:pt x="10473" y="8177"/>
                    <a:pt x="10603" y="8240"/>
                  </a:cubicBezTo>
                  <a:cubicBezTo>
                    <a:pt x="10734" y="8303"/>
                    <a:pt x="14643" y="1231"/>
                    <a:pt x="14767" y="1303"/>
                  </a:cubicBezTo>
                  <a:cubicBezTo>
                    <a:pt x="14893" y="1376"/>
                    <a:pt x="10711" y="8290"/>
                    <a:pt x="10830" y="8371"/>
                  </a:cubicBezTo>
                  <a:cubicBezTo>
                    <a:pt x="10950" y="8453"/>
                    <a:pt x="15868" y="2042"/>
                    <a:pt x="15981" y="2132"/>
                  </a:cubicBezTo>
                  <a:cubicBezTo>
                    <a:pt x="16094" y="2223"/>
                    <a:pt x="10932" y="8438"/>
                    <a:pt x="11038" y="8537"/>
                  </a:cubicBezTo>
                  <a:cubicBezTo>
                    <a:pt x="11144" y="8635"/>
                    <a:pt x="16959" y="3025"/>
                    <a:pt x="17057" y="3131"/>
                  </a:cubicBezTo>
                  <a:cubicBezTo>
                    <a:pt x="17155" y="3237"/>
                    <a:pt x="11128" y="8619"/>
                    <a:pt x="11219" y="8732"/>
                  </a:cubicBezTo>
                  <a:cubicBezTo>
                    <a:pt x="11309" y="8845"/>
                    <a:pt x="17892" y="4159"/>
                    <a:pt x="17973" y="4278"/>
                  </a:cubicBezTo>
                  <a:cubicBezTo>
                    <a:pt x="18055" y="4398"/>
                    <a:pt x="11295" y="8824"/>
                    <a:pt x="11368" y="8950"/>
                  </a:cubicBezTo>
                  <a:cubicBezTo>
                    <a:pt x="11440" y="9075"/>
                    <a:pt x="18647" y="5422"/>
                    <a:pt x="18710" y="5553"/>
                  </a:cubicBezTo>
                  <a:cubicBezTo>
                    <a:pt x="18773" y="5682"/>
                    <a:pt x="11428" y="9049"/>
                    <a:pt x="11481" y="9184"/>
                  </a:cubicBezTo>
                  <a:cubicBezTo>
                    <a:pt x="11533" y="9318"/>
                    <a:pt x="19207" y="6787"/>
                    <a:pt x="19250" y="6926"/>
                  </a:cubicBezTo>
                  <a:cubicBezTo>
                    <a:pt x="19292" y="7063"/>
                    <a:pt x="11525" y="9289"/>
                    <a:pt x="11557" y="9431"/>
                  </a:cubicBezTo>
                  <a:cubicBezTo>
                    <a:pt x="11589" y="9571"/>
                    <a:pt x="19555" y="8220"/>
                    <a:pt x="19577" y="8364"/>
                  </a:cubicBezTo>
                  <a:cubicBezTo>
                    <a:pt x="19598" y="8506"/>
                    <a:pt x="11585" y="9545"/>
                    <a:pt x="11595" y="9690"/>
                  </a:cubicBezTo>
                  <a:cubicBezTo>
                    <a:pt x="11606" y="9834"/>
                    <a:pt x="19685" y="9680"/>
                    <a:pt x="19685" y="98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21.5.2024</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9" name="Ryhmä 18">
            <a:extLst>
              <a:ext uri="{FF2B5EF4-FFF2-40B4-BE49-F238E27FC236}">
                <a16:creationId xmlns:a16="http://schemas.microsoft.com/office/drawing/2014/main" id="{8B19484D-2487-4BC2-87F1-0164D37E026F}"/>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rgbClr val="071D49"/>
          </a:solidFill>
        </p:grpSpPr>
        <p:sp>
          <p:nvSpPr>
            <p:cNvPr id="20" name="Freeform 5">
              <a:extLst>
                <a:ext uri="{FF2B5EF4-FFF2-40B4-BE49-F238E27FC236}">
                  <a16:creationId xmlns:a16="http://schemas.microsoft.com/office/drawing/2014/main" id="{2C547403-08CC-4DC0-A009-2A4302ED1626}"/>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6">
              <a:extLst>
                <a:ext uri="{FF2B5EF4-FFF2-40B4-BE49-F238E27FC236}">
                  <a16:creationId xmlns:a16="http://schemas.microsoft.com/office/drawing/2014/main" id="{D0067063-12C3-401C-8317-1291FA111259}"/>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Rectangle 7">
              <a:extLst>
                <a:ext uri="{FF2B5EF4-FFF2-40B4-BE49-F238E27FC236}">
                  <a16:creationId xmlns:a16="http://schemas.microsoft.com/office/drawing/2014/main" id="{58F4FB97-278C-445C-A6B4-E97EFCA0E019}"/>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8">
              <a:extLst>
                <a:ext uri="{FF2B5EF4-FFF2-40B4-BE49-F238E27FC236}">
                  <a16:creationId xmlns:a16="http://schemas.microsoft.com/office/drawing/2014/main" id="{DD524317-8BAF-4452-90D9-D4CEBFD5A38D}"/>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Freeform 9">
              <a:extLst>
                <a:ext uri="{FF2B5EF4-FFF2-40B4-BE49-F238E27FC236}">
                  <a16:creationId xmlns:a16="http://schemas.microsoft.com/office/drawing/2014/main" id="{ED7F5736-573D-4107-A34F-8C61CDE29A80}"/>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0">
              <a:extLst>
                <a:ext uri="{FF2B5EF4-FFF2-40B4-BE49-F238E27FC236}">
                  <a16:creationId xmlns:a16="http://schemas.microsoft.com/office/drawing/2014/main" id="{749C29E3-72EF-45B3-A94B-42B24F79A2D3}"/>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Rectangle 11">
              <a:extLst>
                <a:ext uri="{FF2B5EF4-FFF2-40B4-BE49-F238E27FC236}">
                  <a16:creationId xmlns:a16="http://schemas.microsoft.com/office/drawing/2014/main" id="{F4B59251-CF04-4B5B-828B-00BF011D1751}"/>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12">
              <a:extLst>
                <a:ext uri="{FF2B5EF4-FFF2-40B4-BE49-F238E27FC236}">
                  <a16:creationId xmlns:a16="http://schemas.microsoft.com/office/drawing/2014/main" id="{15C716ED-F4CD-4A7D-907C-3EE3C5FA8619}"/>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Rectangle 13">
              <a:extLst>
                <a:ext uri="{FF2B5EF4-FFF2-40B4-BE49-F238E27FC236}">
                  <a16:creationId xmlns:a16="http://schemas.microsoft.com/office/drawing/2014/main" id="{E9CA733E-FA1F-4BC3-8601-103432BA2729}"/>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14">
              <a:extLst>
                <a:ext uri="{FF2B5EF4-FFF2-40B4-BE49-F238E27FC236}">
                  <a16:creationId xmlns:a16="http://schemas.microsoft.com/office/drawing/2014/main" id="{3D85F7ED-0F32-4E04-923B-6F96AE560149}"/>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15">
              <a:extLst>
                <a:ext uri="{FF2B5EF4-FFF2-40B4-BE49-F238E27FC236}">
                  <a16:creationId xmlns:a16="http://schemas.microsoft.com/office/drawing/2014/main" id="{37998382-A038-472C-BAB2-1AFDD5E9DA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16">
              <a:extLst>
                <a:ext uri="{FF2B5EF4-FFF2-40B4-BE49-F238E27FC236}">
                  <a16:creationId xmlns:a16="http://schemas.microsoft.com/office/drawing/2014/main" id="{D5D865D7-1976-4F81-9F4B-42553F92BE19}"/>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17">
              <a:extLst>
                <a:ext uri="{FF2B5EF4-FFF2-40B4-BE49-F238E27FC236}">
                  <a16:creationId xmlns:a16="http://schemas.microsoft.com/office/drawing/2014/main" id="{B45DEEC3-A8B4-45E0-A6EE-345368854133}"/>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Rectangle 18">
              <a:extLst>
                <a:ext uri="{FF2B5EF4-FFF2-40B4-BE49-F238E27FC236}">
                  <a16:creationId xmlns:a16="http://schemas.microsoft.com/office/drawing/2014/main" id="{99207D44-83B6-412A-9A9D-2550DA8C5B3C}"/>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19">
              <a:extLst>
                <a:ext uri="{FF2B5EF4-FFF2-40B4-BE49-F238E27FC236}">
                  <a16:creationId xmlns:a16="http://schemas.microsoft.com/office/drawing/2014/main" id="{8377268F-73DA-4B1F-B356-C41928075E4B}"/>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0">
              <a:extLst>
                <a:ext uri="{FF2B5EF4-FFF2-40B4-BE49-F238E27FC236}">
                  <a16:creationId xmlns:a16="http://schemas.microsoft.com/office/drawing/2014/main" id="{2D914A8E-A349-48EF-827C-A7EB713CC130}"/>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21">
              <a:extLst>
                <a:ext uri="{FF2B5EF4-FFF2-40B4-BE49-F238E27FC236}">
                  <a16:creationId xmlns:a16="http://schemas.microsoft.com/office/drawing/2014/main" id="{628DE25E-BDF0-416C-8B97-8CF7C2477996}"/>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22">
              <a:extLst>
                <a:ext uri="{FF2B5EF4-FFF2-40B4-BE49-F238E27FC236}">
                  <a16:creationId xmlns:a16="http://schemas.microsoft.com/office/drawing/2014/main" id="{2C547CB6-93AF-42A8-9128-367A4A56BF52}"/>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23">
              <a:extLst>
                <a:ext uri="{FF2B5EF4-FFF2-40B4-BE49-F238E27FC236}">
                  <a16:creationId xmlns:a16="http://schemas.microsoft.com/office/drawing/2014/main" id="{20E6F60A-876B-42F0-9952-C3C6023E63F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24">
              <a:extLst>
                <a:ext uri="{FF2B5EF4-FFF2-40B4-BE49-F238E27FC236}">
                  <a16:creationId xmlns:a16="http://schemas.microsoft.com/office/drawing/2014/main" id="{00B0CF3B-12F0-4977-9F00-73195994C28A}"/>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25">
              <a:extLst>
                <a:ext uri="{FF2B5EF4-FFF2-40B4-BE49-F238E27FC236}">
                  <a16:creationId xmlns:a16="http://schemas.microsoft.com/office/drawing/2014/main" id="{E7B6EA29-E43B-4A12-94D1-136592430B6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26">
              <a:extLst>
                <a:ext uri="{FF2B5EF4-FFF2-40B4-BE49-F238E27FC236}">
                  <a16:creationId xmlns:a16="http://schemas.microsoft.com/office/drawing/2014/main" id="{C72D1EEA-F022-49A6-AB40-739A36499E73}"/>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27">
              <a:extLst>
                <a:ext uri="{FF2B5EF4-FFF2-40B4-BE49-F238E27FC236}">
                  <a16:creationId xmlns:a16="http://schemas.microsoft.com/office/drawing/2014/main" id="{C82C9764-A77F-4B4B-B6EF-05F4146A983B}"/>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28">
              <a:extLst>
                <a:ext uri="{FF2B5EF4-FFF2-40B4-BE49-F238E27FC236}">
                  <a16:creationId xmlns:a16="http://schemas.microsoft.com/office/drawing/2014/main" id="{2A302911-709C-49ED-ADB5-BB61F98B3FA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29">
              <a:extLst>
                <a:ext uri="{FF2B5EF4-FFF2-40B4-BE49-F238E27FC236}">
                  <a16:creationId xmlns:a16="http://schemas.microsoft.com/office/drawing/2014/main" id="{2D487535-62E1-4C27-87F3-FD702F56D44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0">
              <a:extLst>
                <a:ext uri="{FF2B5EF4-FFF2-40B4-BE49-F238E27FC236}">
                  <a16:creationId xmlns:a16="http://schemas.microsoft.com/office/drawing/2014/main" id="{DCC9E98E-3445-4697-A265-9E719576C5AD}"/>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6" name="Freeform 31">
              <a:extLst>
                <a:ext uri="{FF2B5EF4-FFF2-40B4-BE49-F238E27FC236}">
                  <a16:creationId xmlns:a16="http://schemas.microsoft.com/office/drawing/2014/main" id="{B70868EF-ED1D-4C45-8DD2-61910694EB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7" name="Freeform 32">
              <a:extLst>
                <a:ext uri="{FF2B5EF4-FFF2-40B4-BE49-F238E27FC236}">
                  <a16:creationId xmlns:a16="http://schemas.microsoft.com/office/drawing/2014/main" id="{63452826-329A-429A-B7E5-C84E6313357A}"/>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8" name="Freeform 33">
              <a:extLst>
                <a:ext uri="{FF2B5EF4-FFF2-40B4-BE49-F238E27FC236}">
                  <a16:creationId xmlns:a16="http://schemas.microsoft.com/office/drawing/2014/main" id="{A3E9B51C-4680-411D-A5BB-D2A238A4EC5B}"/>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34">
              <a:extLst>
                <a:ext uri="{FF2B5EF4-FFF2-40B4-BE49-F238E27FC236}">
                  <a16:creationId xmlns:a16="http://schemas.microsoft.com/office/drawing/2014/main" id="{57B387EC-771B-4CA0-ABA7-EEA7DF5CA14C}"/>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35">
              <a:extLst>
                <a:ext uri="{FF2B5EF4-FFF2-40B4-BE49-F238E27FC236}">
                  <a16:creationId xmlns:a16="http://schemas.microsoft.com/office/drawing/2014/main" id="{CE69DECE-D5D6-4F4B-893F-3AE27B488ED3}"/>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1" name="Freeform 36">
              <a:extLst>
                <a:ext uri="{FF2B5EF4-FFF2-40B4-BE49-F238E27FC236}">
                  <a16:creationId xmlns:a16="http://schemas.microsoft.com/office/drawing/2014/main" id="{5F89319F-C5CF-4071-9BA6-76517C2BDAF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2" name="Freeform 37">
              <a:extLst>
                <a:ext uri="{FF2B5EF4-FFF2-40B4-BE49-F238E27FC236}">
                  <a16:creationId xmlns:a16="http://schemas.microsoft.com/office/drawing/2014/main" id="{C73A2AF1-C53A-4569-88F9-053E6D305147}"/>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3" name="Freeform 38">
              <a:extLst>
                <a:ext uri="{FF2B5EF4-FFF2-40B4-BE49-F238E27FC236}">
                  <a16:creationId xmlns:a16="http://schemas.microsoft.com/office/drawing/2014/main" id="{208763B7-EEA4-452A-AA0B-8D743E4C7D2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4" name="Freeform 39">
              <a:extLst>
                <a:ext uri="{FF2B5EF4-FFF2-40B4-BE49-F238E27FC236}">
                  <a16:creationId xmlns:a16="http://schemas.microsoft.com/office/drawing/2014/main" id="{38107CBD-66DD-4E10-85AB-21EE1DD06987}"/>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169462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071D49"/>
        </a:solidFill>
        <a:effectLst/>
      </p:bgPr>
    </p:bg>
    <p:spTree>
      <p:nvGrpSpPr>
        <p:cNvPr id="1" name=""/>
        <p:cNvGrpSpPr/>
        <p:nvPr/>
      </p:nvGrpSpPr>
      <p:grpSpPr>
        <a:xfrm>
          <a:off x="0" y="0"/>
          <a:ext cx="0" cy="0"/>
          <a:chOff x="0" y="0"/>
          <a:chExt cx="0" cy="0"/>
        </a:xfrm>
      </p:grpSpPr>
      <p:grpSp>
        <p:nvGrpSpPr>
          <p:cNvPr id="82" name="Ryhmä 81">
            <a:extLst>
              <a:ext uri="{FF2B5EF4-FFF2-40B4-BE49-F238E27FC236}">
                <a16:creationId xmlns:a16="http://schemas.microsoft.com/office/drawing/2014/main" id="{086C2A4B-1981-4B06-9512-7A366DD6AD64}"/>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p:grpSpPr>
        <p:sp>
          <p:nvSpPr>
            <p:cNvPr id="64" name="Freeform 7">
              <a:extLst>
                <a:ext uri="{FF2B5EF4-FFF2-40B4-BE49-F238E27FC236}">
                  <a16:creationId xmlns:a16="http://schemas.microsoft.com/office/drawing/2014/main" id="{49DD9D34-96C3-449F-AABC-82008AF5DB34}"/>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5">
              <a:extLst>
                <a:ext uri="{FF2B5EF4-FFF2-40B4-BE49-F238E27FC236}">
                  <a16:creationId xmlns:a16="http://schemas.microsoft.com/office/drawing/2014/main" id="{5AE4021F-B5B5-47C1-A0ED-E0FE8171A83A}"/>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6" name="Rectangle 9">
              <a:extLst>
                <a:ext uri="{FF2B5EF4-FFF2-40B4-BE49-F238E27FC236}">
                  <a16:creationId xmlns:a16="http://schemas.microsoft.com/office/drawing/2014/main" id="{E7352827-7F0D-4FD3-A3FE-FC8AC08E7CB2}"/>
                </a:ext>
              </a:extLst>
            </p:cNvPr>
            <p:cNvSpPr>
              <a:spLocks noChangeArrowheads="1"/>
            </p:cNvSpPr>
            <p:nvPr userDrawn="1"/>
          </p:nvSpPr>
          <p:spPr bwMode="gray">
            <a:xfrm>
              <a:off x="12016366"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Rectangle 10">
              <a:extLst>
                <a:ext uri="{FF2B5EF4-FFF2-40B4-BE49-F238E27FC236}">
                  <a16:creationId xmlns:a16="http://schemas.microsoft.com/office/drawing/2014/main" id="{A021D3D6-8744-4C1F-B4C1-A31B5BB0EC1D}"/>
                </a:ext>
              </a:extLst>
            </p:cNvPr>
            <p:cNvSpPr>
              <a:spLocks noChangeArrowheads="1"/>
            </p:cNvSpPr>
            <p:nvPr userDrawn="1"/>
          </p:nvSpPr>
          <p:spPr bwMode="gray">
            <a:xfrm>
              <a:off x="1180913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Rectangle 11">
              <a:extLst>
                <a:ext uri="{FF2B5EF4-FFF2-40B4-BE49-F238E27FC236}">
                  <a16:creationId xmlns:a16="http://schemas.microsoft.com/office/drawing/2014/main" id="{C54EA8C6-A137-482A-90FB-941B9E313482}"/>
                </a:ext>
              </a:extLst>
            </p:cNvPr>
            <p:cNvSpPr>
              <a:spLocks noChangeArrowheads="1"/>
            </p:cNvSpPr>
            <p:nvPr userDrawn="1"/>
          </p:nvSpPr>
          <p:spPr bwMode="gray">
            <a:xfrm>
              <a:off x="11600331"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Rectangle 12">
              <a:extLst>
                <a:ext uri="{FF2B5EF4-FFF2-40B4-BE49-F238E27FC236}">
                  <a16:creationId xmlns:a16="http://schemas.microsoft.com/office/drawing/2014/main" id="{D69A7FF0-D449-4D66-AA2D-82E914DA1CA5}"/>
                </a:ext>
              </a:extLst>
            </p:cNvPr>
            <p:cNvSpPr>
              <a:spLocks noChangeArrowheads="1"/>
            </p:cNvSpPr>
            <p:nvPr userDrawn="1"/>
          </p:nvSpPr>
          <p:spPr bwMode="gray">
            <a:xfrm>
              <a:off x="11391528"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Rectangle 13">
              <a:extLst>
                <a:ext uri="{FF2B5EF4-FFF2-40B4-BE49-F238E27FC236}">
                  <a16:creationId xmlns:a16="http://schemas.microsoft.com/office/drawing/2014/main" id="{74329750-85A3-464D-ABFD-01C5B0BF8A34}"/>
                </a:ext>
              </a:extLst>
            </p:cNvPr>
            <p:cNvSpPr>
              <a:spLocks noChangeArrowheads="1"/>
            </p:cNvSpPr>
            <p:nvPr userDrawn="1"/>
          </p:nvSpPr>
          <p:spPr bwMode="gray">
            <a:xfrm>
              <a:off x="11184295"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Rectangle 14">
              <a:extLst>
                <a:ext uri="{FF2B5EF4-FFF2-40B4-BE49-F238E27FC236}">
                  <a16:creationId xmlns:a16="http://schemas.microsoft.com/office/drawing/2014/main" id="{EA0C33A9-9629-4893-9CA9-FFB7DD46CF0D}"/>
                </a:ext>
              </a:extLst>
            </p:cNvPr>
            <p:cNvSpPr>
              <a:spLocks noChangeArrowheads="1"/>
            </p:cNvSpPr>
            <p:nvPr userDrawn="1"/>
          </p:nvSpPr>
          <p:spPr bwMode="gray">
            <a:xfrm>
              <a:off x="10975492"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Rectangle 15">
              <a:extLst>
                <a:ext uri="{FF2B5EF4-FFF2-40B4-BE49-F238E27FC236}">
                  <a16:creationId xmlns:a16="http://schemas.microsoft.com/office/drawing/2014/main" id="{65EA6067-E9E6-4FB7-93B1-65F6766BA59B}"/>
                </a:ext>
              </a:extLst>
            </p:cNvPr>
            <p:cNvSpPr>
              <a:spLocks noChangeArrowheads="1"/>
            </p:cNvSpPr>
            <p:nvPr userDrawn="1"/>
          </p:nvSpPr>
          <p:spPr bwMode="gray">
            <a:xfrm>
              <a:off x="10768259"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Rectangle 16">
              <a:extLst>
                <a:ext uri="{FF2B5EF4-FFF2-40B4-BE49-F238E27FC236}">
                  <a16:creationId xmlns:a16="http://schemas.microsoft.com/office/drawing/2014/main" id="{8A4432CA-AC82-4538-ABDF-383B5C984E75}"/>
                </a:ext>
              </a:extLst>
            </p:cNvPr>
            <p:cNvSpPr>
              <a:spLocks noChangeArrowheads="1"/>
            </p:cNvSpPr>
            <p:nvPr userDrawn="1"/>
          </p:nvSpPr>
          <p:spPr bwMode="gray">
            <a:xfrm>
              <a:off x="10559457"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Rectangle 17">
              <a:extLst>
                <a:ext uri="{FF2B5EF4-FFF2-40B4-BE49-F238E27FC236}">
                  <a16:creationId xmlns:a16="http://schemas.microsoft.com/office/drawing/2014/main" id="{82AC8CC6-A015-44BD-96BD-68177C67AABC}"/>
                </a:ext>
              </a:extLst>
            </p:cNvPr>
            <p:cNvSpPr>
              <a:spLocks noChangeArrowheads="1"/>
            </p:cNvSpPr>
            <p:nvPr userDrawn="1"/>
          </p:nvSpPr>
          <p:spPr bwMode="gray">
            <a:xfrm>
              <a:off x="1035222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Rectangle 18">
              <a:extLst>
                <a:ext uri="{FF2B5EF4-FFF2-40B4-BE49-F238E27FC236}">
                  <a16:creationId xmlns:a16="http://schemas.microsoft.com/office/drawing/2014/main" id="{5A319160-9A91-4545-BA08-2E563B4D911D}"/>
                </a:ext>
              </a:extLst>
            </p:cNvPr>
            <p:cNvSpPr>
              <a:spLocks noChangeArrowheads="1"/>
            </p:cNvSpPr>
            <p:nvPr userDrawn="1"/>
          </p:nvSpPr>
          <p:spPr bwMode="gray">
            <a:xfrm>
              <a:off x="2529183" y="1875142"/>
              <a:ext cx="1532267" cy="3174431"/>
            </a:xfrm>
            <a:prstGeom prst="rect">
              <a:avLst/>
            </a:prstGeom>
            <a:solidFill>
              <a:srgbClr val="132852"/>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77" name="Freeform 20">
              <a:extLst>
                <a:ext uri="{FF2B5EF4-FFF2-40B4-BE49-F238E27FC236}">
                  <a16:creationId xmlns:a16="http://schemas.microsoft.com/office/drawing/2014/main" id="{5BDACFCD-F919-4B9D-A7A7-9E041F2A846C}"/>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
        <p:nvSpPr>
          <p:cNvPr id="76" name="Rectangle 19">
            <a:extLst>
              <a:ext uri="{FF2B5EF4-FFF2-40B4-BE49-F238E27FC236}">
                <a16:creationId xmlns:a16="http://schemas.microsoft.com/office/drawing/2014/main" id="{27003206-37C9-4FA5-942D-448E6F08E678}"/>
              </a:ext>
            </a:extLst>
          </p:cNvPr>
          <p:cNvSpPr>
            <a:spLocks noChangeArrowheads="1"/>
          </p:cNvSpPr>
          <p:nvPr userDrawn="1"/>
        </p:nvSpPr>
        <p:spPr bwMode="gray">
          <a:xfrm>
            <a:off x="9011490" y="2521960"/>
            <a:ext cx="540061" cy="1012615"/>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5600" b="1" i="0" u="none" strike="noStrike" cap="none" normalizeH="0" baseline="0" dirty="0">
                <a:ln>
                  <a:noFill/>
                </a:ln>
                <a:solidFill>
                  <a:srgbClr val="071D49"/>
                </a:solidFill>
                <a:effectLst/>
                <a:latin typeface="Century Gothic" panose="020B0502020202020204" pitchFamily="34" charset="0"/>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022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bg>
      <p:bgPr>
        <a:solidFill>
          <a:srgbClr val="4E7BBD"/>
        </a:solidFill>
        <a:effectLst/>
      </p:bgPr>
    </p:bg>
    <p:spTree>
      <p:nvGrpSpPr>
        <p:cNvPr id="1" name=""/>
        <p:cNvGrpSpPr/>
        <p:nvPr/>
      </p:nvGrpSpPr>
      <p:grpSpPr>
        <a:xfrm>
          <a:off x="0" y="0"/>
          <a:ext cx="0" cy="0"/>
          <a:chOff x="0" y="0"/>
          <a:chExt cx="0" cy="0"/>
        </a:xfrm>
      </p:grpSpPr>
      <p:grpSp>
        <p:nvGrpSpPr>
          <p:cNvPr id="46" name="Ryhmä 45">
            <a:extLst>
              <a:ext uri="{FF2B5EF4-FFF2-40B4-BE49-F238E27FC236}">
                <a16:creationId xmlns:a16="http://schemas.microsoft.com/office/drawing/2014/main" id="{ED2B9A64-7B21-410F-9817-F61432C9B1BF}"/>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5782C0"/>
          </a:solidFill>
        </p:grpSpPr>
        <p:sp>
          <p:nvSpPr>
            <p:cNvPr id="47" name="Freeform 7">
              <a:extLst>
                <a:ext uri="{FF2B5EF4-FFF2-40B4-BE49-F238E27FC236}">
                  <a16:creationId xmlns:a16="http://schemas.microsoft.com/office/drawing/2014/main" id="{08EF4839-EB58-4D57-9D42-15007B1A47E9}"/>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5">
              <a:extLst>
                <a:ext uri="{FF2B5EF4-FFF2-40B4-BE49-F238E27FC236}">
                  <a16:creationId xmlns:a16="http://schemas.microsoft.com/office/drawing/2014/main" id="{4D266348-F586-42F1-B05B-041CFE97C755}"/>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9" name="Rectangle 9">
              <a:extLst>
                <a:ext uri="{FF2B5EF4-FFF2-40B4-BE49-F238E27FC236}">
                  <a16:creationId xmlns:a16="http://schemas.microsoft.com/office/drawing/2014/main" id="{DBC0BAF2-77AA-42A5-8A3B-C0A1E2AEA3EB}"/>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Rectangle 10">
              <a:extLst>
                <a:ext uri="{FF2B5EF4-FFF2-40B4-BE49-F238E27FC236}">
                  <a16:creationId xmlns:a16="http://schemas.microsoft.com/office/drawing/2014/main" id="{9399F7B5-7A58-4171-AAEF-7723D1A8E7A3}"/>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Rectangle 11">
              <a:extLst>
                <a:ext uri="{FF2B5EF4-FFF2-40B4-BE49-F238E27FC236}">
                  <a16:creationId xmlns:a16="http://schemas.microsoft.com/office/drawing/2014/main" id="{0D1CFF52-66FC-4B95-9225-563D70D5A039}"/>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Rectangle 12">
              <a:extLst>
                <a:ext uri="{FF2B5EF4-FFF2-40B4-BE49-F238E27FC236}">
                  <a16:creationId xmlns:a16="http://schemas.microsoft.com/office/drawing/2014/main" id="{BF6D634C-E4EE-4CC0-9FD1-B47B93CEEB4F}"/>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Rectangle 13">
              <a:extLst>
                <a:ext uri="{FF2B5EF4-FFF2-40B4-BE49-F238E27FC236}">
                  <a16:creationId xmlns:a16="http://schemas.microsoft.com/office/drawing/2014/main" id="{2579E0FB-A5BE-4C8B-B0D5-D703696E088F}"/>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Rectangle 14">
              <a:extLst>
                <a:ext uri="{FF2B5EF4-FFF2-40B4-BE49-F238E27FC236}">
                  <a16:creationId xmlns:a16="http://schemas.microsoft.com/office/drawing/2014/main" id="{3CD3FB63-C1BC-48AF-83EB-D94AC48939C6}"/>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Rectangle 15">
              <a:extLst>
                <a:ext uri="{FF2B5EF4-FFF2-40B4-BE49-F238E27FC236}">
                  <a16:creationId xmlns:a16="http://schemas.microsoft.com/office/drawing/2014/main" id="{D24D8329-DD76-4C50-8F1A-24D7E221BE57}"/>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16">
              <a:extLst>
                <a:ext uri="{FF2B5EF4-FFF2-40B4-BE49-F238E27FC236}">
                  <a16:creationId xmlns:a16="http://schemas.microsoft.com/office/drawing/2014/main" id="{3342FA7C-6B09-4286-828F-E846190A6E33}"/>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Rectangle 17">
              <a:extLst>
                <a:ext uri="{FF2B5EF4-FFF2-40B4-BE49-F238E27FC236}">
                  <a16:creationId xmlns:a16="http://schemas.microsoft.com/office/drawing/2014/main" id="{CF55703F-277A-4664-93F0-D1F81C6BB87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8">
              <a:extLst>
                <a:ext uri="{FF2B5EF4-FFF2-40B4-BE49-F238E27FC236}">
                  <a16:creationId xmlns:a16="http://schemas.microsoft.com/office/drawing/2014/main" id="{BC7BDCED-3F32-4913-B14C-67043E3E120D}"/>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20">
              <a:extLst>
                <a:ext uri="{FF2B5EF4-FFF2-40B4-BE49-F238E27FC236}">
                  <a16:creationId xmlns:a16="http://schemas.microsoft.com/office/drawing/2014/main" id="{A17F0109-80ED-4C0A-8D53-64F27684F54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24866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rgbClr val="EAD8D6"/>
        </a:solidFill>
        <a:effectLst/>
      </p:bgPr>
    </p:bg>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EDDEDC"/>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814486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FCF9F9"/>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21.5.2024</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5847178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815420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Lopetus 2">
    <p:bg>
      <p:bgPr>
        <a:solidFill>
          <a:schemeClr val="accent2"/>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5782C0"/>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56357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Lopetus 3">
    <p:bg>
      <p:bgPr>
        <a:solidFill>
          <a:schemeClr val="accent4"/>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EDDEDC"/>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563002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71D49"/>
        </a:solidFill>
        <a:effectLst/>
      </p:bgPr>
    </p:bg>
    <p:spTree>
      <p:nvGrpSpPr>
        <p:cNvPr id="1" name=""/>
        <p:cNvGrpSpPr/>
        <p:nvPr/>
      </p:nvGrpSpPr>
      <p:grpSpPr>
        <a:xfrm>
          <a:off x="0" y="0"/>
          <a:ext cx="0" cy="0"/>
          <a:chOff x="0" y="0"/>
          <a:chExt cx="0" cy="0"/>
        </a:xfrm>
      </p:grpSpPr>
      <p:grpSp>
        <p:nvGrpSpPr>
          <p:cNvPr id="68" name="Ryhmä 67" descr="Kilpailu- ja kuluttajavirasto">
            <a:extLst>
              <a:ext uri="{FF2B5EF4-FFF2-40B4-BE49-F238E27FC236}">
                <a16:creationId xmlns:a16="http://schemas.microsoft.com/office/drawing/2014/main" id="{E58931CF-CC84-4144-97D8-BE7B0893C353}"/>
              </a:ext>
            </a:extLst>
          </p:cNvPr>
          <p:cNvGrpSpPr/>
          <p:nvPr userDrawn="1"/>
        </p:nvGrpSpPr>
        <p:grpSpPr>
          <a:xfrm>
            <a:off x="2402306" y="2867947"/>
            <a:ext cx="7383379" cy="1180186"/>
            <a:chOff x="7938" y="2455863"/>
            <a:chExt cx="12176125" cy="1946275"/>
          </a:xfrm>
          <a:solidFill>
            <a:schemeClr val="bg1"/>
          </a:solidFill>
        </p:grpSpPr>
        <p:sp>
          <p:nvSpPr>
            <p:cNvPr id="69" name="Freeform 5">
              <a:extLst>
                <a:ext uri="{FF2B5EF4-FFF2-40B4-BE49-F238E27FC236}">
                  <a16:creationId xmlns:a16="http://schemas.microsoft.com/office/drawing/2014/main" id="{81AB9BC0-661B-4093-91DD-52F61FC226F7}"/>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0" name="Freeform 6">
              <a:extLst>
                <a:ext uri="{FF2B5EF4-FFF2-40B4-BE49-F238E27FC236}">
                  <a16:creationId xmlns:a16="http://schemas.microsoft.com/office/drawing/2014/main" id="{E940BCB5-93AA-46B5-BDF6-FE475B901880}"/>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1" name="Rectangle 7">
              <a:extLst>
                <a:ext uri="{FF2B5EF4-FFF2-40B4-BE49-F238E27FC236}">
                  <a16:creationId xmlns:a16="http://schemas.microsoft.com/office/drawing/2014/main" id="{47471893-542B-4302-B4ED-BFCD7FB13765}"/>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2" name="Freeform 8">
              <a:extLst>
                <a:ext uri="{FF2B5EF4-FFF2-40B4-BE49-F238E27FC236}">
                  <a16:creationId xmlns:a16="http://schemas.microsoft.com/office/drawing/2014/main" id="{9F80C720-5531-483E-A41D-2FB5ADD25D9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3" name="Freeform 9">
              <a:extLst>
                <a:ext uri="{FF2B5EF4-FFF2-40B4-BE49-F238E27FC236}">
                  <a16:creationId xmlns:a16="http://schemas.microsoft.com/office/drawing/2014/main" id="{07B96BB5-9A48-46D5-AC15-B76826A31433}"/>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4" name="Freeform 10">
              <a:extLst>
                <a:ext uri="{FF2B5EF4-FFF2-40B4-BE49-F238E27FC236}">
                  <a16:creationId xmlns:a16="http://schemas.microsoft.com/office/drawing/2014/main" id="{29A81547-3DC0-4F8E-96A7-B4D364F8F327}"/>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5" name="Rectangle 11">
              <a:extLst>
                <a:ext uri="{FF2B5EF4-FFF2-40B4-BE49-F238E27FC236}">
                  <a16:creationId xmlns:a16="http://schemas.microsoft.com/office/drawing/2014/main" id="{410F31B0-40EB-4E0C-B44A-0DDE4C87C295}"/>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6" name="Freeform 12">
              <a:extLst>
                <a:ext uri="{FF2B5EF4-FFF2-40B4-BE49-F238E27FC236}">
                  <a16:creationId xmlns:a16="http://schemas.microsoft.com/office/drawing/2014/main" id="{9C53CC07-5ABA-434F-B12F-B0140143C46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7" name="Rectangle 13">
              <a:extLst>
                <a:ext uri="{FF2B5EF4-FFF2-40B4-BE49-F238E27FC236}">
                  <a16:creationId xmlns:a16="http://schemas.microsoft.com/office/drawing/2014/main" id="{AE4A5740-6916-402D-A457-4FB71A06F8A0}"/>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8" name="Freeform 14">
              <a:extLst>
                <a:ext uri="{FF2B5EF4-FFF2-40B4-BE49-F238E27FC236}">
                  <a16:creationId xmlns:a16="http://schemas.microsoft.com/office/drawing/2014/main" id="{6777DDE9-005E-4268-A421-58AAA960D81F}"/>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9" name="Freeform 15">
              <a:extLst>
                <a:ext uri="{FF2B5EF4-FFF2-40B4-BE49-F238E27FC236}">
                  <a16:creationId xmlns:a16="http://schemas.microsoft.com/office/drawing/2014/main" id="{1341E6FE-AB94-49B1-8136-E24108A130D8}"/>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0" name="Freeform 16">
              <a:extLst>
                <a:ext uri="{FF2B5EF4-FFF2-40B4-BE49-F238E27FC236}">
                  <a16:creationId xmlns:a16="http://schemas.microsoft.com/office/drawing/2014/main" id="{648451F7-B9F9-4F0B-B511-D1564B398D64}"/>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1" name="Freeform 17">
              <a:extLst>
                <a:ext uri="{FF2B5EF4-FFF2-40B4-BE49-F238E27FC236}">
                  <a16:creationId xmlns:a16="http://schemas.microsoft.com/office/drawing/2014/main" id="{917709CB-9908-4712-95C1-3901BCF67779}"/>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2" name="Rectangle 18">
              <a:extLst>
                <a:ext uri="{FF2B5EF4-FFF2-40B4-BE49-F238E27FC236}">
                  <a16:creationId xmlns:a16="http://schemas.microsoft.com/office/drawing/2014/main" id="{8A0AC435-59EA-4E2E-A81B-529A6907BC44}"/>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3" name="Freeform 19">
              <a:extLst>
                <a:ext uri="{FF2B5EF4-FFF2-40B4-BE49-F238E27FC236}">
                  <a16:creationId xmlns:a16="http://schemas.microsoft.com/office/drawing/2014/main" id="{46BF90DC-CEAF-4E85-929C-2E9190995117}"/>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4" name="Freeform 20">
              <a:extLst>
                <a:ext uri="{FF2B5EF4-FFF2-40B4-BE49-F238E27FC236}">
                  <a16:creationId xmlns:a16="http://schemas.microsoft.com/office/drawing/2014/main" id="{4D3BA1FB-3B76-4337-9C6A-9AA72EE0AA0F}"/>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5" name="Freeform 21">
              <a:extLst>
                <a:ext uri="{FF2B5EF4-FFF2-40B4-BE49-F238E27FC236}">
                  <a16:creationId xmlns:a16="http://schemas.microsoft.com/office/drawing/2014/main" id="{C00D8DD2-1E66-4864-84CA-CADE7FDF8652}"/>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6" name="Freeform 22">
              <a:extLst>
                <a:ext uri="{FF2B5EF4-FFF2-40B4-BE49-F238E27FC236}">
                  <a16:creationId xmlns:a16="http://schemas.microsoft.com/office/drawing/2014/main" id="{2020B19B-46D0-47FB-89B5-E53AC831A8BA}"/>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7" name="Freeform 23">
              <a:extLst>
                <a:ext uri="{FF2B5EF4-FFF2-40B4-BE49-F238E27FC236}">
                  <a16:creationId xmlns:a16="http://schemas.microsoft.com/office/drawing/2014/main" id="{8C1CD7EA-ED50-433E-9210-E6B33C58101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8" name="Freeform 24">
              <a:extLst>
                <a:ext uri="{FF2B5EF4-FFF2-40B4-BE49-F238E27FC236}">
                  <a16:creationId xmlns:a16="http://schemas.microsoft.com/office/drawing/2014/main" id="{35FC85C5-F75B-44EE-9C60-85C9B791D1CF}"/>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9" name="Freeform 25">
              <a:extLst>
                <a:ext uri="{FF2B5EF4-FFF2-40B4-BE49-F238E27FC236}">
                  <a16:creationId xmlns:a16="http://schemas.microsoft.com/office/drawing/2014/main" id="{8E24D22C-B6C2-4AC0-AEC1-86AF9965D30D}"/>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0" name="Freeform 26">
              <a:extLst>
                <a:ext uri="{FF2B5EF4-FFF2-40B4-BE49-F238E27FC236}">
                  <a16:creationId xmlns:a16="http://schemas.microsoft.com/office/drawing/2014/main" id="{D2942A14-350D-495F-873C-D1281840EDB4}"/>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1" name="Freeform 27">
              <a:extLst>
                <a:ext uri="{FF2B5EF4-FFF2-40B4-BE49-F238E27FC236}">
                  <a16:creationId xmlns:a16="http://schemas.microsoft.com/office/drawing/2014/main" id="{0BC6F826-8B4F-48CE-A13A-06E3C9024E3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2" name="Freeform 28">
              <a:extLst>
                <a:ext uri="{FF2B5EF4-FFF2-40B4-BE49-F238E27FC236}">
                  <a16:creationId xmlns:a16="http://schemas.microsoft.com/office/drawing/2014/main" id="{54ACC6B4-59D5-4659-9A2D-52C527BA388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3" name="Freeform 29">
              <a:extLst>
                <a:ext uri="{FF2B5EF4-FFF2-40B4-BE49-F238E27FC236}">
                  <a16:creationId xmlns:a16="http://schemas.microsoft.com/office/drawing/2014/main" id="{97F142CA-3406-462D-944F-0D295A702707}"/>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4" name="Freeform 30">
              <a:extLst>
                <a:ext uri="{FF2B5EF4-FFF2-40B4-BE49-F238E27FC236}">
                  <a16:creationId xmlns:a16="http://schemas.microsoft.com/office/drawing/2014/main" id="{B8A2ADC5-73E9-4AAA-9BDC-49257263A4C1}"/>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5" name="Freeform 31">
              <a:extLst>
                <a:ext uri="{FF2B5EF4-FFF2-40B4-BE49-F238E27FC236}">
                  <a16:creationId xmlns:a16="http://schemas.microsoft.com/office/drawing/2014/main" id="{E7DE1737-B5B2-4588-AE1F-84DF364E95DA}"/>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6" name="Freeform 32">
              <a:extLst>
                <a:ext uri="{FF2B5EF4-FFF2-40B4-BE49-F238E27FC236}">
                  <a16:creationId xmlns:a16="http://schemas.microsoft.com/office/drawing/2014/main" id="{C20B2A2B-1FDA-414D-B52A-83D7445DABBB}"/>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7" name="Freeform 33">
              <a:extLst>
                <a:ext uri="{FF2B5EF4-FFF2-40B4-BE49-F238E27FC236}">
                  <a16:creationId xmlns:a16="http://schemas.microsoft.com/office/drawing/2014/main" id="{625FA928-D630-4BB8-A78B-8FBEE7BDA125}"/>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8" name="Freeform 34">
              <a:extLst>
                <a:ext uri="{FF2B5EF4-FFF2-40B4-BE49-F238E27FC236}">
                  <a16:creationId xmlns:a16="http://schemas.microsoft.com/office/drawing/2014/main" id="{C1FD9581-8E72-41F6-8E72-11C57A7D5DB1}"/>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9" name="Freeform 35">
              <a:extLst>
                <a:ext uri="{FF2B5EF4-FFF2-40B4-BE49-F238E27FC236}">
                  <a16:creationId xmlns:a16="http://schemas.microsoft.com/office/drawing/2014/main" id="{F05E7B0C-0276-4DCD-90E5-26F4DA86726D}"/>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0" name="Freeform 36">
              <a:extLst>
                <a:ext uri="{FF2B5EF4-FFF2-40B4-BE49-F238E27FC236}">
                  <a16:creationId xmlns:a16="http://schemas.microsoft.com/office/drawing/2014/main" id="{8C42C3C0-67AB-4901-8B93-2E266036344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1" name="Freeform 37">
              <a:extLst>
                <a:ext uri="{FF2B5EF4-FFF2-40B4-BE49-F238E27FC236}">
                  <a16:creationId xmlns:a16="http://schemas.microsoft.com/office/drawing/2014/main" id="{2DD4A90D-4FDD-4A9F-8BD0-D3C690D6336B}"/>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2" name="Freeform 38">
              <a:extLst>
                <a:ext uri="{FF2B5EF4-FFF2-40B4-BE49-F238E27FC236}">
                  <a16:creationId xmlns:a16="http://schemas.microsoft.com/office/drawing/2014/main" id="{08EDEB98-8509-4654-BEF0-06C24CE8D29B}"/>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3" name="Freeform 39">
              <a:extLst>
                <a:ext uri="{FF2B5EF4-FFF2-40B4-BE49-F238E27FC236}">
                  <a16:creationId xmlns:a16="http://schemas.microsoft.com/office/drawing/2014/main" id="{E562F201-7B4B-4296-A95D-42441F071CA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3599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3348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Otsikkodia 8">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FCF9F9"/>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r>
              <a:rPr lang="fi-FI"/>
              <a:t>29.1.2021</a:t>
            </a:r>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25621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r>
              <a:rPr lang="fi-FI"/>
              <a:t>29.1.2021</a:t>
            </a:r>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59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B84E5AE-6F6C-4022-9E42-E2929D68ADB0}"/>
              </a:ext>
            </a:extLst>
          </p:cNvPr>
          <p:cNvSpPr>
            <a:spLocks noGrp="1"/>
          </p:cNvSpPr>
          <p:nvPr>
            <p:ph type="title"/>
          </p:nvPr>
        </p:nvSpPr>
        <p:spPr>
          <a:xfrm>
            <a:off x="1098176" y="983694"/>
            <a:ext cx="9991166" cy="1114052"/>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4871FB1-F75C-46F8-9702-34BD01535E92}"/>
              </a:ext>
            </a:extLst>
          </p:cNvPr>
          <p:cNvSpPr>
            <a:spLocks noGrp="1"/>
          </p:cNvSpPr>
          <p:nvPr>
            <p:ph type="body" idx="1"/>
          </p:nvPr>
        </p:nvSpPr>
        <p:spPr>
          <a:xfrm>
            <a:off x="1098176" y="2460812"/>
            <a:ext cx="9991166" cy="371615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F37F4D41-9F54-468C-8BEE-140F67842896}"/>
              </a:ext>
            </a:extLst>
          </p:cNvPr>
          <p:cNvSpPr>
            <a:spLocks noGrp="1"/>
          </p:cNvSpPr>
          <p:nvPr>
            <p:ph type="dt" sz="half" idx="2"/>
          </p:nvPr>
        </p:nvSpPr>
        <p:spPr>
          <a:xfrm>
            <a:off x="5254314" y="6351493"/>
            <a:ext cx="1689847" cy="217581"/>
          </a:xfrm>
          <a:prstGeom prst="rect">
            <a:avLst/>
          </a:prstGeom>
        </p:spPr>
        <p:txBody>
          <a:bodyPr vert="horz" lIns="0" tIns="0" rIns="0" bIns="0" rtlCol="0" anchor="ctr">
            <a:noAutofit/>
          </a:bodyPr>
          <a:lstStyle>
            <a:lvl1pPr algn="ctr">
              <a:defRPr sz="900">
                <a:solidFill>
                  <a:schemeClr val="tx2"/>
                </a:solidFill>
              </a:defRPr>
            </a:lvl1pPr>
          </a:lstStyle>
          <a:p>
            <a:r>
              <a:rPr lang="fi-FI"/>
              <a:t>29.1.2021</a:t>
            </a:r>
            <a:endParaRPr lang="fi-FI" dirty="0"/>
          </a:p>
        </p:txBody>
      </p:sp>
      <p:sp>
        <p:nvSpPr>
          <p:cNvPr id="5" name="Alatunnisteen paikkamerkki 4">
            <a:extLst>
              <a:ext uri="{FF2B5EF4-FFF2-40B4-BE49-F238E27FC236}">
                <a16:creationId xmlns:a16="http://schemas.microsoft.com/office/drawing/2014/main" id="{70BECDF3-5A89-4EDD-93D3-4237101FCC3C}"/>
              </a:ext>
            </a:extLst>
          </p:cNvPr>
          <p:cNvSpPr>
            <a:spLocks noGrp="1"/>
          </p:cNvSpPr>
          <p:nvPr>
            <p:ph type="ftr" sz="quarter" idx="3"/>
          </p:nvPr>
        </p:nvSpPr>
        <p:spPr>
          <a:xfrm>
            <a:off x="6974542" y="6351493"/>
            <a:ext cx="4114800" cy="217581"/>
          </a:xfrm>
          <a:prstGeom prst="rect">
            <a:avLst/>
          </a:prstGeom>
        </p:spPr>
        <p:txBody>
          <a:bodyPr vert="horz" lIns="0" tIns="0" rIns="0" bIns="0" rtlCol="0" anchor="ctr">
            <a:noAutofit/>
          </a:bodyPr>
          <a:lstStyle>
            <a:lvl1pPr algn="ctr">
              <a:defRPr sz="90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D60297F5-11F4-4975-A333-458D58D52F0E}"/>
              </a:ext>
            </a:extLst>
          </p:cNvPr>
          <p:cNvSpPr>
            <a:spLocks noGrp="1"/>
          </p:cNvSpPr>
          <p:nvPr>
            <p:ph type="sldNum" sz="quarter" idx="4"/>
          </p:nvPr>
        </p:nvSpPr>
        <p:spPr>
          <a:xfrm>
            <a:off x="11136559" y="6351493"/>
            <a:ext cx="710299" cy="217581"/>
          </a:xfrm>
          <a:prstGeom prst="rect">
            <a:avLst/>
          </a:prstGeom>
        </p:spPr>
        <p:txBody>
          <a:bodyPr vert="horz" lIns="0" tIns="0" rIns="0" bIns="0" rtlCol="0" anchor="ctr">
            <a:noAutofit/>
          </a:bodyPr>
          <a:lstStyle>
            <a:lvl1pPr algn="r">
              <a:defRPr sz="900">
                <a:solidFill>
                  <a:schemeClr val="tx2"/>
                </a:solidFill>
              </a:defRPr>
            </a:lvl1pPr>
          </a:lstStyle>
          <a:p>
            <a:fld id="{BCF0A276-16AC-415C-9B55-D9215934A45F}" type="slidenum">
              <a:rPr lang="fi-FI" smtClean="0"/>
              <a:pPr/>
              <a:t>‹#›</a:t>
            </a:fld>
            <a:endParaRPr lang="fi-FI" dirty="0"/>
          </a:p>
        </p:txBody>
      </p:sp>
      <p:pic>
        <p:nvPicPr>
          <p:cNvPr id="10" name="Kuva 9">
            <a:extLst>
              <a:ext uri="{FF2B5EF4-FFF2-40B4-BE49-F238E27FC236}">
                <a16:creationId xmlns:a16="http://schemas.microsoft.com/office/drawing/2014/main" id="{A2B8E4E1-11A1-4C80-81C3-6E41CB9CD92F}"/>
              </a:ext>
              <a:ext uri="{C183D7F6-B498-43B3-948B-1728B52AA6E4}">
                <adec:decorative xmlns:adec="http://schemas.microsoft.com/office/drawing/2017/decorative" val="1"/>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85643" y="6284563"/>
            <a:ext cx="1438569" cy="262183"/>
          </a:xfrm>
          <a:prstGeom prst="rect">
            <a:avLst/>
          </a:prstGeom>
        </p:spPr>
      </p:pic>
    </p:spTree>
    <p:extLst>
      <p:ext uri="{BB962C8B-B14F-4D97-AF65-F5344CB8AC3E}">
        <p14:creationId xmlns:p14="http://schemas.microsoft.com/office/powerpoint/2010/main" val="12716318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89" r:id="rId7"/>
    <p:sldLayoutId id="2147483688" r:id="rId8"/>
    <p:sldLayoutId id="2147483664" r:id="rId9"/>
    <p:sldLayoutId id="2147483665" r:id="rId10"/>
    <p:sldLayoutId id="2147483666" r:id="rId11"/>
    <p:sldLayoutId id="2147483667" r:id="rId12"/>
    <p:sldLayoutId id="2147483650" r:id="rId13"/>
    <p:sldLayoutId id="2147483675" r:id="rId14"/>
    <p:sldLayoutId id="2147483676" r:id="rId15"/>
    <p:sldLayoutId id="2147483673" r:id="rId16"/>
    <p:sldLayoutId id="2147483674" r:id="rId17"/>
    <p:sldLayoutId id="2147483654" r:id="rId18"/>
    <p:sldLayoutId id="2147483655" r:id="rId19"/>
    <p:sldLayoutId id="2147483677" r:id="rId20"/>
    <p:sldLayoutId id="2147483678" r:id="rId21"/>
    <p:sldLayoutId id="2147483679" r:id="rId22"/>
    <p:sldLayoutId id="2147483680" r:id="rId23"/>
    <p:sldLayoutId id="2147483681" r:id="rId24"/>
    <p:sldLayoutId id="2147483682" r:id="rId25"/>
    <p:sldLayoutId id="2147483683" r:id="rId26"/>
    <p:sldLayoutId id="2147483671" r:id="rId27"/>
    <p:sldLayoutId id="2147483669" r:id="rId28"/>
    <p:sldLayoutId id="2147483670" r:id="rId29"/>
    <p:sldLayoutId id="2147483672" r:id="rId30"/>
    <p:sldLayoutId id="2147483684" r:id="rId31"/>
    <p:sldLayoutId id="2147483685" r:id="rId32"/>
    <p:sldLayoutId id="2147483686" r:id="rId33"/>
    <p:sldLayoutId id="2147483687" r:id="rId34"/>
  </p:sldLayoutIdLst>
  <p:hf hdr="0" ftr="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269875" indent="-269875" algn="l" defTabSz="914400" rtl="0" eaLnBrk="1" latinLnBrk="0" hangingPunct="1">
        <a:lnSpc>
          <a:spcPct val="100000"/>
        </a:lnSpc>
        <a:spcBef>
          <a:spcPts val="1800"/>
        </a:spcBef>
        <a:buFont typeface="Arial" panose="020B0604020202020204" pitchFamily="34" charset="0"/>
        <a:buChar char="•"/>
        <a:defRPr sz="2900" kern="1200">
          <a:solidFill>
            <a:schemeClr val="tx2"/>
          </a:solidFill>
          <a:latin typeface="+mn-lt"/>
          <a:ea typeface="+mn-ea"/>
          <a:cs typeface="+mn-cs"/>
        </a:defRPr>
      </a:lvl1pPr>
      <a:lvl2pPr marL="269875" indent="-2698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180975" indent="-180975"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3pPr>
      <a:lvl4pPr marL="357188" indent="-17621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539750" indent="-1825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B84E5AE-6F6C-4022-9E42-E2929D68ADB0}"/>
              </a:ext>
            </a:extLst>
          </p:cNvPr>
          <p:cNvSpPr>
            <a:spLocks noGrp="1"/>
          </p:cNvSpPr>
          <p:nvPr>
            <p:ph type="title"/>
          </p:nvPr>
        </p:nvSpPr>
        <p:spPr>
          <a:xfrm>
            <a:off x="1098176" y="983694"/>
            <a:ext cx="9991166" cy="1114052"/>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4871FB1-F75C-46F8-9702-34BD01535E92}"/>
              </a:ext>
            </a:extLst>
          </p:cNvPr>
          <p:cNvSpPr>
            <a:spLocks noGrp="1"/>
          </p:cNvSpPr>
          <p:nvPr>
            <p:ph type="body" idx="1"/>
          </p:nvPr>
        </p:nvSpPr>
        <p:spPr>
          <a:xfrm>
            <a:off x="1098176" y="2460812"/>
            <a:ext cx="9991166" cy="371615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F37F4D41-9F54-468C-8BEE-140F67842896}"/>
              </a:ext>
            </a:extLst>
          </p:cNvPr>
          <p:cNvSpPr>
            <a:spLocks noGrp="1"/>
          </p:cNvSpPr>
          <p:nvPr>
            <p:ph type="dt" sz="half" idx="2"/>
          </p:nvPr>
        </p:nvSpPr>
        <p:spPr>
          <a:xfrm>
            <a:off x="5254314" y="6351493"/>
            <a:ext cx="1689847" cy="217581"/>
          </a:xfrm>
          <a:prstGeom prst="rect">
            <a:avLst/>
          </a:prstGeom>
        </p:spPr>
        <p:txBody>
          <a:bodyPr vert="horz" lIns="0" tIns="0" rIns="0" bIns="0" rtlCol="0" anchor="ctr">
            <a:noAutofit/>
          </a:bodyPr>
          <a:lstStyle>
            <a:lvl1pPr algn="ctr">
              <a:defRPr sz="900">
                <a:solidFill>
                  <a:schemeClr val="tx2"/>
                </a:solidFill>
              </a:defRPr>
            </a:lvl1pPr>
          </a:lstStyle>
          <a:p>
            <a:fld id="{ECE98623-C3A1-423D-9AA3-4423A6FD32EB}" type="datetime1">
              <a:rPr lang="fi-FI" smtClean="0"/>
              <a:t>21.5.2024</a:t>
            </a:fld>
            <a:endParaRPr lang="fi-FI" dirty="0"/>
          </a:p>
        </p:txBody>
      </p:sp>
      <p:sp>
        <p:nvSpPr>
          <p:cNvPr id="5" name="Alatunnisteen paikkamerkki 4">
            <a:extLst>
              <a:ext uri="{FF2B5EF4-FFF2-40B4-BE49-F238E27FC236}">
                <a16:creationId xmlns:a16="http://schemas.microsoft.com/office/drawing/2014/main" id="{70BECDF3-5A89-4EDD-93D3-4237101FCC3C}"/>
              </a:ext>
            </a:extLst>
          </p:cNvPr>
          <p:cNvSpPr>
            <a:spLocks noGrp="1"/>
          </p:cNvSpPr>
          <p:nvPr>
            <p:ph type="ftr" sz="quarter" idx="3"/>
          </p:nvPr>
        </p:nvSpPr>
        <p:spPr>
          <a:xfrm>
            <a:off x="6974542" y="6351493"/>
            <a:ext cx="4114800" cy="217581"/>
          </a:xfrm>
          <a:prstGeom prst="rect">
            <a:avLst/>
          </a:prstGeom>
        </p:spPr>
        <p:txBody>
          <a:bodyPr vert="horz" lIns="0" tIns="0" rIns="0" bIns="0" rtlCol="0" anchor="ctr">
            <a:noAutofit/>
          </a:bodyPr>
          <a:lstStyle>
            <a:lvl1pPr algn="ctr">
              <a:defRPr sz="90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D60297F5-11F4-4975-A333-458D58D52F0E}"/>
              </a:ext>
            </a:extLst>
          </p:cNvPr>
          <p:cNvSpPr>
            <a:spLocks noGrp="1"/>
          </p:cNvSpPr>
          <p:nvPr>
            <p:ph type="sldNum" sz="quarter" idx="4"/>
          </p:nvPr>
        </p:nvSpPr>
        <p:spPr>
          <a:xfrm>
            <a:off x="11136559" y="6351493"/>
            <a:ext cx="710299" cy="217581"/>
          </a:xfrm>
          <a:prstGeom prst="rect">
            <a:avLst/>
          </a:prstGeom>
        </p:spPr>
        <p:txBody>
          <a:bodyPr vert="horz" lIns="0" tIns="0" rIns="0" bIns="0" rtlCol="0" anchor="ctr">
            <a:noAutofit/>
          </a:bodyPr>
          <a:lstStyle>
            <a:lvl1pPr algn="r">
              <a:defRPr sz="900">
                <a:solidFill>
                  <a:schemeClr val="tx2"/>
                </a:solidFill>
              </a:defRPr>
            </a:lvl1pPr>
          </a:lstStyle>
          <a:p>
            <a:fld id="{BCF0A276-16AC-415C-9B55-D9215934A45F}" type="slidenum">
              <a:rPr lang="fi-FI" smtClean="0"/>
              <a:pPr/>
              <a:t>‹#›</a:t>
            </a:fld>
            <a:endParaRPr lang="fi-FI" dirty="0"/>
          </a:p>
        </p:txBody>
      </p:sp>
      <p:pic>
        <p:nvPicPr>
          <p:cNvPr id="10" name="Kuva 9">
            <a:extLst>
              <a:ext uri="{FF2B5EF4-FFF2-40B4-BE49-F238E27FC236}">
                <a16:creationId xmlns:a16="http://schemas.microsoft.com/office/drawing/2014/main" id="{A2B8E4E1-11A1-4C80-81C3-6E41CB9CD92F}"/>
              </a:ext>
              <a:ext uri="{C183D7F6-B498-43B3-948B-1728B52AA6E4}">
                <adec:decorative xmlns:adec="http://schemas.microsoft.com/office/drawing/2017/decorative" val="1"/>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85643" y="6284563"/>
            <a:ext cx="1438569" cy="262183"/>
          </a:xfrm>
          <a:prstGeom prst="rect">
            <a:avLst/>
          </a:prstGeom>
        </p:spPr>
      </p:pic>
    </p:spTree>
    <p:extLst>
      <p:ext uri="{BB962C8B-B14F-4D97-AF65-F5344CB8AC3E}">
        <p14:creationId xmlns:p14="http://schemas.microsoft.com/office/powerpoint/2010/main" val="7247117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Lst>
  <p:hf hdr="0" ftr="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269875" indent="-269875" algn="l" defTabSz="914400" rtl="0" eaLnBrk="1" latinLnBrk="0" hangingPunct="1">
        <a:lnSpc>
          <a:spcPct val="100000"/>
        </a:lnSpc>
        <a:spcBef>
          <a:spcPts val="1800"/>
        </a:spcBef>
        <a:buFont typeface="Arial" panose="020B0604020202020204" pitchFamily="34" charset="0"/>
        <a:buChar char="•"/>
        <a:defRPr sz="2900" kern="1200">
          <a:solidFill>
            <a:schemeClr val="tx2"/>
          </a:solidFill>
          <a:latin typeface="+mn-lt"/>
          <a:ea typeface="+mn-ea"/>
          <a:cs typeface="+mn-cs"/>
        </a:defRPr>
      </a:lvl1pPr>
      <a:lvl2pPr marL="269875" indent="-2698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180975" indent="-180975"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3pPr>
      <a:lvl4pPr marL="357188" indent="-17621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539750" indent="-1825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www.kkv.fi/kuluttaja-asiat/tietoa-ja-ohjeita-yrityksille/kuluttaja-asiamiehen-ohjeistukset/ohjeistus-myyjan-velvollisuudet-kuluttajan-reklamoidessa/"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kkv.fi/kuluttaja-asiat/tietoa-ja-ohjeita-yrityksille/kuluttaja-asiamiehen-linjaukset/" TargetMode="External"/><Relationship Id="rId2" Type="http://schemas.openxmlformats.org/officeDocument/2006/relationships/hyperlink" Target="https://www.kkv.fi/kuluttaja-asiat/tietoa-ja-ohjeita-yrityksille/" TargetMode="External"/><Relationship Id="rId1" Type="http://schemas.openxmlformats.org/officeDocument/2006/relationships/slideLayout" Target="../slideLayouts/slideLayout13.xml"/><Relationship Id="rId4" Type="http://schemas.openxmlformats.org/officeDocument/2006/relationships/hyperlink" Target="https://www.kkv.fi/kuluttaja-asiat/tietoa-ja-ohjeita-yrityksille/kuluttaja-asiamiehen-ohjeistuks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hyperlink" Target="tel:0295053050" TargetMode="External"/><Relationship Id="rId2" Type="http://schemas.openxmlformats.org/officeDocument/2006/relationships/image" Target="../media/image2.png"/><Relationship Id="rId1" Type="http://schemas.openxmlformats.org/officeDocument/2006/relationships/slideLayout" Target="../slideLayouts/slideLayout47.xml"/><Relationship Id="rId5" Type="http://schemas.openxmlformats.org/officeDocument/2006/relationships/hyperlink" Target="https://asiointi.kkv.fi/" TargetMode="External"/><Relationship Id="rId4" Type="http://schemas.openxmlformats.org/officeDocument/2006/relationships/hyperlink" Target="https://www.kkv.fi/sv/konsumentarenden/konsumentradgiv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3.xml"/><Relationship Id="rId4" Type="http://schemas.openxmlformats.org/officeDocument/2006/relationships/hyperlink" Target="https://kkv-kampus.f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1AA91-274B-49ED-B6BF-9CB60576A29D}"/>
              </a:ext>
            </a:extLst>
          </p:cNvPr>
          <p:cNvSpPr>
            <a:spLocks noGrp="1"/>
          </p:cNvSpPr>
          <p:nvPr>
            <p:ph type="ctrTitle"/>
          </p:nvPr>
        </p:nvSpPr>
        <p:spPr>
          <a:xfrm>
            <a:off x="838986" y="1036948"/>
            <a:ext cx="9781513" cy="4506601"/>
          </a:xfrm>
        </p:spPr>
        <p:txBody>
          <a:bodyPr/>
          <a:lstStyle/>
          <a:p>
            <a:br>
              <a:rPr lang="fi-FI" sz="2400" dirty="0"/>
            </a:br>
            <a:r>
              <a:rPr lang="fi-FI" sz="4000" dirty="0"/>
              <a:t>ETKO &amp; KKV: Virhevastuun ja takuun erot sekä myyjän velvollisuudet reklamaation käsittelyssä -webinaari</a:t>
            </a:r>
            <a:br>
              <a:rPr lang="fi-FI" sz="2400" dirty="0"/>
            </a:br>
            <a:br>
              <a:rPr lang="fi-FI" sz="2400" dirty="0"/>
            </a:br>
            <a:br>
              <a:rPr lang="fi-FI" sz="2400" dirty="0"/>
            </a:br>
            <a:br>
              <a:rPr lang="fi-FI" sz="2400" dirty="0"/>
            </a:br>
            <a:br>
              <a:rPr lang="fi-FI" sz="2400" dirty="0"/>
            </a:br>
            <a:r>
              <a:rPr lang="fi-FI" sz="2400" dirty="0"/>
              <a:t>Mikko Saastamoinen</a:t>
            </a:r>
            <a:br>
              <a:rPr lang="fi-FI" sz="2400" dirty="0"/>
            </a:br>
            <a:r>
              <a:rPr lang="fi-FI" sz="1200" dirty="0"/>
              <a:t>johtava asiantuntija, KKV</a:t>
            </a:r>
            <a:endParaRPr lang="fi-FI" sz="2400" dirty="0"/>
          </a:p>
        </p:txBody>
      </p:sp>
      <p:sp>
        <p:nvSpPr>
          <p:cNvPr id="10" name="Päivämäärän paikkamerkki 9">
            <a:extLst>
              <a:ext uri="{FF2B5EF4-FFF2-40B4-BE49-F238E27FC236}">
                <a16:creationId xmlns:a16="http://schemas.microsoft.com/office/drawing/2014/main" id="{7EF701A1-9041-43C1-8E8F-EAC4FE2E23C4}"/>
              </a:ext>
            </a:extLst>
          </p:cNvPr>
          <p:cNvSpPr>
            <a:spLocks noGrp="1"/>
          </p:cNvSpPr>
          <p:nvPr>
            <p:ph type="dt" sz="half" idx="10"/>
          </p:nvPr>
        </p:nvSpPr>
        <p:spPr/>
        <p:txBody>
          <a:bodyPr/>
          <a:lstStyle/>
          <a:p>
            <a:r>
              <a:rPr lang="fi-FI" dirty="0"/>
              <a:t>22.5.2024</a:t>
            </a:r>
          </a:p>
        </p:txBody>
      </p:sp>
      <p:sp>
        <p:nvSpPr>
          <p:cNvPr id="11" name="Dian numeron paikkamerkki 10">
            <a:extLst>
              <a:ext uri="{FF2B5EF4-FFF2-40B4-BE49-F238E27FC236}">
                <a16:creationId xmlns:a16="http://schemas.microsoft.com/office/drawing/2014/main" id="{46E6152F-610C-4EC5-AAE1-65B35CD31931}"/>
              </a:ext>
            </a:extLst>
          </p:cNvPr>
          <p:cNvSpPr>
            <a:spLocks noGrp="1"/>
          </p:cNvSpPr>
          <p:nvPr>
            <p:ph type="sldNum" sz="quarter" idx="12"/>
          </p:nvPr>
        </p:nvSpPr>
        <p:spPr/>
        <p:txBody>
          <a:bodyPr/>
          <a:lstStyle/>
          <a:p>
            <a:fld id="{BCF0A276-16AC-415C-9B55-D9215934A45F}" type="slidenum">
              <a:rPr lang="fi-FI" smtClean="0"/>
              <a:pPr/>
              <a:t>1</a:t>
            </a:fld>
            <a:endParaRPr lang="fi-FI"/>
          </a:p>
        </p:txBody>
      </p:sp>
    </p:spTree>
    <p:extLst>
      <p:ext uri="{BB962C8B-B14F-4D97-AF65-F5344CB8AC3E}">
        <p14:creationId xmlns:p14="http://schemas.microsoft.com/office/powerpoint/2010/main" val="187759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603316" y="480767"/>
            <a:ext cx="10486026" cy="643183"/>
          </a:xfrm>
        </p:spPr>
        <p:txBody>
          <a:bodyPr/>
          <a:lstStyle/>
          <a:p>
            <a:r>
              <a:rPr lang="fi-FI" sz="2800" dirty="0"/>
              <a:t>Takuun ja virhevastuun eroja - näyttötaakka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603315" y="1123950"/>
            <a:ext cx="10486027" cy="5053013"/>
          </a:xfrm>
        </p:spPr>
        <p:txBody>
          <a:bodyPr>
            <a:normAutofit fontScale="92500" lnSpcReduction="20000"/>
          </a:bodyPr>
          <a:lstStyle/>
          <a:p>
            <a:pPr marL="457200" indent="-457200">
              <a:buAutoNum type="arabicPeriod"/>
            </a:pPr>
            <a:r>
              <a:rPr lang="fi-FI" sz="2000" dirty="0"/>
              <a:t>Jos laite vikaantuu takuuaikana, </a:t>
            </a:r>
            <a:r>
              <a:rPr lang="fi-FI" sz="2000" b="1" dirty="0"/>
              <a:t>myyjän/takuunantajan on virhevastuusta vapautuakseen saatettava todennäköiseksi, että vika johtuu jostain ostajan vastuulle kuuluvasta syystä </a:t>
            </a:r>
            <a:endParaRPr lang="fi-FI" sz="2000" dirty="0"/>
          </a:p>
          <a:p>
            <a:pPr marL="0" indent="0">
              <a:buNone/>
            </a:pPr>
            <a:r>
              <a:rPr lang="fi-FI" sz="2000" dirty="0"/>
              <a:t>	- Pelkkä myyjän/takuuhuollon väite kuluttajan käyttövirheestä ei lähtökohtaisesti 	riitä, vaan on oltava kunnollinen ja uskottava selvitys vian syystä </a:t>
            </a:r>
          </a:p>
          <a:p>
            <a:pPr marL="0" indent="0">
              <a:buNone/>
            </a:pPr>
            <a:r>
              <a:rPr lang="fi-FI" sz="2000" dirty="0"/>
              <a:t>	- Käyttövirheen ja vian välillä oltava syy-yhteys</a:t>
            </a:r>
          </a:p>
          <a:p>
            <a:pPr marL="0" indent="0">
              <a:buNone/>
            </a:pPr>
            <a:r>
              <a:rPr lang="fi-FI" sz="2000" dirty="0"/>
              <a:t>2. Jos takuuta ei ole annettu tai takuuajan jälkeen kuluttajan tulee esittää virhenäyttöä / selvitystä vikaantumisen syystä</a:t>
            </a:r>
          </a:p>
          <a:p>
            <a:pPr marL="0" indent="0">
              <a:buNone/>
            </a:pPr>
            <a:r>
              <a:rPr lang="fi-FI" sz="2000" dirty="0"/>
              <a:t>	- kuluttajan näyttötaakkavaatimus kuitenkin melko alhainen</a:t>
            </a:r>
          </a:p>
          <a:p>
            <a:pPr marL="0" indent="0">
              <a:buNone/>
            </a:pPr>
            <a:r>
              <a:rPr lang="fi-FI" sz="2000" dirty="0"/>
              <a:t>	-&gt; </a:t>
            </a:r>
            <a:r>
              <a:rPr lang="fi-FI" sz="2000" b="1" dirty="0"/>
              <a:t>Kuluttajalta ei voi edellyttää kovin tarkkaa tai yksityiskohtaista selvitystä vian 	syistä</a:t>
            </a:r>
            <a:r>
              <a:rPr lang="fi-FI" sz="2000" dirty="0"/>
              <a:t>. Esimerkiksi silloin, kun kyse on monimutkaisesta teknisestä laitteesta, 	kuluttajan on mahdotonta tietää, mistä vika tarkalleen ottaen johtuu</a:t>
            </a:r>
          </a:p>
          <a:p>
            <a:pPr marL="0" indent="0">
              <a:buNone/>
            </a:pPr>
            <a:r>
              <a:rPr lang="fi-FI" sz="2000" dirty="0"/>
              <a:t>	-&gt; Monessa tapauksessa jää epäselväksi miksi tavara mennyt rikki -&gt; tällöin 	myyjän vastuuta arvioidaan usein tavaran oletettavissa olevan kestoiän 	perusteella </a:t>
            </a:r>
          </a:p>
          <a:p>
            <a:pPr marL="0" indent="0">
              <a:buNone/>
            </a:pPr>
            <a:endParaRPr lang="fi-FI" sz="2000" dirty="0"/>
          </a:p>
          <a:p>
            <a:pPr marL="0" indent="0">
              <a:buNone/>
            </a:pPr>
            <a:endParaRPr lang="fi-FI" sz="2000" dirty="0"/>
          </a:p>
          <a:p>
            <a:pPr marL="0" indent="0">
              <a:buNone/>
            </a:pPr>
            <a:endParaRPr lang="fi-FI" sz="2000" dirty="0"/>
          </a:p>
          <a:p>
            <a:pPr marL="0" indent="0">
              <a:buNone/>
            </a:pPr>
            <a:endParaRPr lang="fi-FI" sz="2000" dirty="0"/>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10</a:t>
            </a:fld>
            <a:endParaRPr lang="fi-FI"/>
          </a:p>
        </p:txBody>
      </p:sp>
    </p:spTree>
    <p:extLst>
      <p:ext uri="{BB962C8B-B14F-4D97-AF65-F5344CB8AC3E}">
        <p14:creationId xmlns:p14="http://schemas.microsoft.com/office/powerpoint/2010/main" val="154782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603315" y="480767"/>
            <a:ext cx="10486027" cy="643183"/>
          </a:xfrm>
        </p:spPr>
        <p:txBody>
          <a:bodyPr/>
          <a:lstStyle/>
          <a:p>
            <a:r>
              <a:rPr lang="fi-FI" sz="2800" dirty="0"/>
              <a:t>Takuun ja virhevastuun eroja - vastuun kesto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641105" y="1123950"/>
            <a:ext cx="10486027" cy="5053013"/>
          </a:xfrm>
        </p:spPr>
        <p:txBody>
          <a:bodyPr>
            <a:normAutofit fontScale="92500" lnSpcReduction="10000"/>
          </a:bodyPr>
          <a:lstStyle/>
          <a:p>
            <a:pPr marL="0" indent="0">
              <a:buNone/>
            </a:pPr>
            <a:r>
              <a:rPr lang="fi-FI" sz="1900" b="1" u="sng" dirty="0"/>
              <a:t>Takuu </a:t>
            </a:r>
          </a:p>
          <a:p>
            <a:pPr marL="0" indent="0">
              <a:buNone/>
            </a:pPr>
            <a:r>
              <a:rPr lang="fi-FI" sz="1900" dirty="0"/>
              <a:t>	- ajallinen kesto takuunantajan määriteltävissä</a:t>
            </a:r>
          </a:p>
          <a:p>
            <a:pPr marL="0" indent="0">
              <a:buNone/>
            </a:pPr>
            <a:r>
              <a:rPr lang="fi-FI" sz="1900" b="1" dirty="0"/>
              <a:t>	- </a:t>
            </a:r>
            <a:r>
              <a:rPr lang="fi-FI" sz="1900" dirty="0"/>
              <a:t>pitäisi olla niin pitkä, että se yhdessä myyjällä olevan näyttövelvollisuuden kanssa 	antaa ostajalle todellista lisäetua</a:t>
            </a:r>
          </a:p>
          <a:p>
            <a:pPr marL="0" indent="0">
              <a:buNone/>
            </a:pPr>
            <a:r>
              <a:rPr lang="fi-FI" sz="1900" dirty="0"/>
              <a:t>	- syytä määritellä täsmällisesti (kannattaa välttää ”elinikäisiä takuita” ja vastaavia 	tulkinnanvaraisia käsitteitä)</a:t>
            </a:r>
          </a:p>
          <a:p>
            <a:pPr marL="0" indent="0">
              <a:buNone/>
            </a:pPr>
            <a:r>
              <a:rPr lang="fi-FI" sz="1900" dirty="0"/>
              <a:t>	- </a:t>
            </a:r>
            <a:r>
              <a:rPr lang="fi-FI" sz="1900" b="1" dirty="0"/>
              <a:t>HUOM! takuuajan päättyminen ei suinkaan merkitse sitä, </a:t>
            </a:r>
            <a:r>
              <a:rPr lang="fi-FI" sz="1900" b="1"/>
              <a:t>että vastuu </a:t>
            </a:r>
            <a:r>
              <a:rPr lang="fi-FI" sz="1900" b="1" dirty="0"/>
              <a:t>tavaran 	virheestä samalla päättyisi</a:t>
            </a:r>
          </a:p>
          <a:p>
            <a:pPr marL="0" indent="0">
              <a:buNone/>
            </a:pPr>
            <a:r>
              <a:rPr lang="fi-FI" sz="1900" b="1" u="sng" dirty="0"/>
              <a:t>Lakisääteinen virhevastuu </a:t>
            </a:r>
          </a:p>
          <a:p>
            <a:pPr marL="0" indent="0">
              <a:buNone/>
            </a:pPr>
            <a:r>
              <a:rPr lang="fi-FI" sz="1900" dirty="0"/>
              <a:t>	- ajallista kestoa ei ole rajoitettu</a:t>
            </a:r>
          </a:p>
          <a:p>
            <a:pPr marL="0" indent="0">
              <a:buNone/>
            </a:pPr>
            <a:r>
              <a:rPr lang="fi-FI" sz="1900" dirty="0"/>
              <a:t>	- ei voi omilla sopimusehdoilla rajoittaa</a:t>
            </a:r>
          </a:p>
          <a:p>
            <a:pPr marL="0" indent="0">
              <a:buNone/>
            </a:pPr>
            <a:r>
              <a:rPr lang="fi-FI" sz="1900" dirty="0"/>
              <a:t>	- vastuuaika määräytyy tavaran olettavissa olevan </a:t>
            </a:r>
            <a:r>
              <a:rPr lang="fi-FI" sz="1900" b="1" dirty="0"/>
              <a:t>kestoiän perusteella</a:t>
            </a:r>
          </a:p>
          <a:p>
            <a:pPr marL="0" indent="0">
              <a:buNone/>
            </a:pPr>
            <a:endParaRPr lang="fi-FI" sz="2000" dirty="0"/>
          </a:p>
          <a:p>
            <a:pPr marL="0" indent="0">
              <a:buNone/>
            </a:pPr>
            <a:endParaRPr lang="fi-FI" sz="2000" dirty="0"/>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11</a:t>
            </a:fld>
            <a:endParaRPr lang="fi-FI"/>
          </a:p>
        </p:txBody>
      </p:sp>
    </p:spTree>
    <p:extLst>
      <p:ext uri="{BB962C8B-B14F-4D97-AF65-F5344CB8AC3E}">
        <p14:creationId xmlns:p14="http://schemas.microsoft.com/office/powerpoint/2010/main" val="26848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1098176" y="470517"/>
            <a:ext cx="9991166" cy="603681"/>
          </a:xfrm>
        </p:spPr>
        <p:txBody>
          <a:bodyPr/>
          <a:lstStyle/>
          <a:p>
            <a:r>
              <a:rPr lang="fi-FI" sz="2800" dirty="0"/>
              <a:t>Kestoikä</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904973" y="1074198"/>
            <a:ext cx="10184369" cy="5102766"/>
          </a:xfrm>
        </p:spPr>
        <p:txBody>
          <a:bodyPr>
            <a:normAutofit fontScale="92500" lnSpcReduction="20000"/>
          </a:bodyPr>
          <a:lstStyle/>
          <a:p>
            <a:r>
              <a:rPr lang="fi-FI" sz="2500" dirty="0">
                <a:solidFill>
                  <a:prstClr val="black"/>
                </a:solidFill>
              </a:rPr>
              <a:t>Kodinkoneiden ja elektroniikan kestettävä </a:t>
            </a:r>
            <a:r>
              <a:rPr lang="fi-FI" sz="2500" b="1" dirty="0">
                <a:solidFill>
                  <a:prstClr val="black"/>
                </a:solidFill>
              </a:rPr>
              <a:t>normaalikäytössä useita vuosia </a:t>
            </a:r>
          </a:p>
          <a:p>
            <a:r>
              <a:rPr lang="fi-FI" sz="2500" dirty="0">
                <a:solidFill>
                  <a:prstClr val="black"/>
                </a:solidFill>
              </a:rPr>
              <a:t>Perinteiset, suuntaa-antavat kestoikä-olettamat:</a:t>
            </a:r>
          </a:p>
          <a:p>
            <a:pPr marL="0" indent="0">
              <a:buNone/>
            </a:pPr>
            <a:r>
              <a:rPr lang="fi-FI" sz="2500" dirty="0">
                <a:solidFill>
                  <a:prstClr val="black"/>
                </a:solidFill>
              </a:rPr>
              <a:t>	- jos kodinkone tai elektroninen laite on vioittunut alle kahden 	vuoden iässä ilman ostajan puolella olevaa seikkaa, kyse on 	lähtökohtaisesti aina ollut liian lyhyeen kestoikään perustuvasta 	virheestä</a:t>
            </a:r>
          </a:p>
          <a:p>
            <a:pPr marL="0" indent="0">
              <a:buNone/>
            </a:pPr>
            <a:r>
              <a:rPr lang="fi-FI" sz="2500" dirty="0">
                <a:solidFill>
                  <a:prstClr val="black"/>
                </a:solidFill>
              </a:rPr>
              <a:t>	- jos kodinkone tai elektroninen laite vioittunut yli neljän vuoden 	iässä, kyse ei pääsääntöisesti ole ollut liian lyhyeen kestoikään 	perustuvasta virheestä</a:t>
            </a:r>
          </a:p>
          <a:p>
            <a:r>
              <a:rPr lang="fi-FI" sz="2500" dirty="0">
                <a:solidFill>
                  <a:prstClr val="black"/>
                </a:solidFill>
              </a:rPr>
              <a:t>Uudemman ratkaisukäytännön perusteella kuluttajariitalautakunnan linja on kuitenkin muuttunut ja muuttumassa siten, että </a:t>
            </a:r>
            <a:r>
              <a:rPr lang="fi-FI" sz="2500" b="1" dirty="0">
                <a:solidFill>
                  <a:prstClr val="black"/>
                </a:solidFill>
              </a:rPr>
              <a:t>tavaroilta voi edellyttää entistä pidempää kestoikää. </a:t>
            </a:r>
          </a:p>
          <a:p>
            <a:pPr marL="0" indent="0">
              <a:buNone/>
            </a:pPr>
            <a:r>
              <a:rPr lang="fi-FI" sz="2500" dirty="0">
                <a:solidFill>
                  <a:prstClr val="black"/>
                </a:solidFill>
              </a:rPr>
              <a:t> </a:t>
            </a: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0179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1098176" y="470517"/>
            <a:ext cx="9991166" cy="603681"/>
          </a:xfrm>
        </p:spPr>
        <p:txBody>
          <a:bodyPr/>
          <a:lstStyle/>
          <a:p>
            <a:r>
              <a:rPr lang="fi-FI" sz="2800" dirty="0"/>
              <a:t>Kestoikä</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904973" y="1074198"/>
            <a:ext cx="10184369" cy="5102766"/>
          </a:xfrm>
        </p:spPr>
        <p:txBody>
          <a:bodyPr>
            <a:normAutofit fontScale="85000" lnSpcReduction="10000"/>
          </a:bodyPr>
          <a:lstStyle/>
          <a:p>
            <a:pPr lvl="0"/>
            <a:r>
              <a:rPr lang="fi-FI" sz="2600" dirty="0">
                <a:solidFill>
                  <a:prstClr val="black"/>
                </a:solidFill>
              </a:rPr>
              <a:t>Kestoikä joudutaan usein arvioimaan tapauskohtaisesti </a:t>
            </a:r>
          </a:p>
          <a:p>
            <a:r>
              <a:rPr lang="fi-FI" sz="2600" dirty="0"/>
              <a:t>Arviointikriteerejä mm:</a:t>
            </a:r>
          </a:p>
          <a:p>
            <a:pPr marL="0" indent="0">
              <a:buNone/>
            </a:pPr>
            <a:r>
              <a:rPr lang="fi-FI" sz="2600" dirty="0"/>
              <a:t>	- </a:t>
            </a:r>
            <a:r>
              <a:rPr lang="fi-FI" sz="2600" u="sng" dirty="0"/>
              <a:t>markkinointitiedot</a:t>
            </a:r>
            <a:r>
              <a:rPr lang="fi-FI" sz="2600" dirty="0"/>
              <a:t> (esim. onko markkinoitu erityisen laadukkaana ja 	kestävänä)</a:t>
            </a:r>
          </a:p>
          <a:p>
            <a:pPr marL="0" indent="0">
              <a:buNone/>
            </a:pPr>
            <a:r>
              <a:rPr lang="fi-FI" sz="2600" dirty="0"/>
              <a:t>	- </a:t>
            </a:r>
            <a:r>
              <a:rPr lang="fi-FI" sz="2600" u="sng" dirty="0"/>
              <a:t>takuun kestoaika </a:t>
            </a:r>
            <a:r>
              <a:rPr lang="fi-FI" sz="2600" dirty="0"/>
              <a:t>(lähtökohta: kestettävä merkittävästi enemmän) </a:t>
            </a:r>
          </a:p>
          <a:p>
            <a:pPr marL="0" indent="0">
              <a:buNone/>
            </a:pPr>
            <a:r>
              <a:rPr lang="fi-FI" sz="2600" dirty="0"/>
              <a:t>	- </a:t>
            </a:r>
            <a:r>
              <a:rPr lang="fi-FI" sz="2600" u="sng" dirty="0"/>
              <a:t>tavaran luonne ja tarkoitus </a:t>
            </a:r>
            <a:r>
              <a:rPr lang="fi-FI" sz="2600" dirty="0"/>
              <a:t>(vrt. esimerkiksi puhelin &gt;&lt; televisio)</a:t>
            </a:r>
          </a:p>
          <a:p>
            <a:pPr marL="0" indent="0">
              <a:buNone/>
            </a:pPr>
            <a:r>
              <a:rPr lang="fi-FI" sz="2600" dirty="0"/>
              <a:t>	- </a:t>
            </a:r>
            <a:r>
              <a:rPr lang="fi-FI" sz="2600" u="sng" dirty="0"/>
              <a:t>hinta</a:t>
            </a:r>
            <a:r>
              <a:rPr lang="fi-FI" sz="2600" dirty="0"/>
              <a:t> (keskeinen arviointikriteeri)</a:t>
            </a:r>
          </a:p>
          <a:p>
            <a:pPr marL="0" indent="0">
              <a:buNone/>
            </a:pPr>
            <a:r>
              <a:rPr lang="fi-FI" sz="2600" dirty="0"/>
              <a:t>	- </a:t>
            </a:r>
            <a:r>
              <a:rPr lang="fi-FI" sz="2600" u="sng" dirty="0"/>
              <a:t>vian luonne ja merkitys </a:t>
            </a:r>
            <a:r>
              <a:rPr lang="fi-FI" sz="2600" dirty="0"/>
              <a:t>(esim. korjauskustannusten suuruus, onko 	kyseessä pikemminkin normaali huoltotarve kuin vika </a:t>
            </a:r>
            <a:r>
              <a:rPr lang="fi-FI" sz="2600" dirty="0" err="1"/>
              <a:t>jne</a:t>
            </a:r>
            <a:r>
              <a:rPr lang="fi-FI" sz="2600" dirty="0"/>
              <a:t>)</a:t>
            </a:r>
          </a:p>
          <a:p>
            <a:pPr marL="0" indent="0">
              <a:buNone/>
            </a:pPr>
            <a:r>
              <a:rPr lang="fi-FI" sz="2600" dirty="0"/>
              <a:t>	- </a:t>
            </a:r>
            <a:r>
              <a:rPr lang="fi-FI" sz="2600" u="sng" dirty="0"/>
              <a:t>käyttötapa ja määrä </a:t>
            </a:r>
            <a:r>
              <a:rPr lang="fi-FI" sz="2600" dirty="0"/>
              <a:t>(onko esim. rasitettu poikkeuksellisen paljon</a:t>
            </a:r>
            <a:r>
              <a:rPr lang="fi-FI" sz="2800" dirty="0"/>
              <a:t>)</a:t>
            </a:r>
            <a:endParaRPr lang="fi-FI" sz="2500" dirty="0">
              <a:solidFill>
                <a:prstClr val="black"/>
              </a:solidFill>
            </a:endParaRP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477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1098176" y="470517"/>
            <a:ext cx="9991166" cy="603681"/>
          </a:xfrm>
        </p:spPr>
        <p:txBody>
          <a:bodyPr/>
          <a:lstStyle/>
          <a:p>
            <a:r>
              <a:rPr lang="fi-FI" sz="2800" dirty="0"/>
              <a:t>Esimerkki kuluttajariitalautakunnasta      1/2</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923826" y="1074198"/>
            <a:ext cx="10184369" cy="5102766"/>
          </a:xfrm>
        </p:spPr>
        <p:txBody>
          <a:bodyPr>
            <a:normAutofit fontScale="92500" lnSpcReduction="20000"/>
          </a:bodyPr>
          <a:lstStyle/>
          <a:p>
            <a:pPr marL="0" lvl="0" indent="0">
              <a:buNone/>
            </a:pPr>
            <a:r>
              <a:rPr lang="fi-FI" sz="2200" i="1" dirty="0">
                <a:solidFill>
                  <a:prstClr val="black"/>
                </a:solidFill>
              </a:rPr>
              <a:t>Dnro D/4037/32/2021, 65” televisio, kauppahinta 1800 €, takuu 3 vuotta, laite vikaantui 3 ja ½ vuoden käytön jälkeen. Päätöksen perusteluista:</a:t>
            </a:r>
          </a:p>
          <a:p>
            <a:r>
              <a:rPr lang="fi-FI" sz="2600" dirty="0">
                <a:solidFill>
                  <a:prstClr val="black"/>
                </a:solidFill>
              </a:rPr>
              <a:t>Televisio on </a:t>
            </a:r>
            <a:r>
              <a:rPr lang="fi-FI" sz="2600" b="1" dirty="0">
                <a:solidFill>
                  <a:prstClr val="black"/>
                </a:solidFill>
              </a:rPr>
              <a:t>staattisena käytettäväksi suunniteltu kulutushyödyke</a:t>
            </a:r>
            <a:r>
              <a:rPr lang="fi-FI" sz="2600" dirty="0">
                <a:solidFill>
                  <a:prstClr val="black"/>
                </a:solidFill>
              </a:rPr>
              <a:t>, </a:t>
            </a:r>
            <a:r>
              <a:rPr lang="fi-FI" sz="2600" b="1" dirty="0">
                <a:solidFill>
                  <a:prstClr val="black"/>
                </a:solidFill>
              </a:rPr>
              <a:t>joten sen vikaantumiseen ei käyttötavan ohella vaikuta muut kuin tuotteen laatuun liittyvät seikat. </a:t>
            </a:r>
            <a:r>
              <a:rPr lang="fi-FI" sz="2600" dirty="0">
                <a:solidFill>
                  <a:prstClr val="black"/>
                </a:solidFill>
              </a:rPr>
              <a:t>Televisio ei esimerkiksi normaalissa kotikäytössä joudu jatkuvan siirtelyn tai muun mekaanisen rasituksen alaiseksi, joka voisi johtaa laitteen rakenteiden heikentymiseen.  </a:t>
            </a:r>
          </a:p>
          <a:p>
            <a:r>
              <a:rPr lang="fi-FI" sz="2600" dirty="0">
                <a:solidFill>
                  <a:prstClr val="black"/>
                </a:solidFill>
              </a:rPr>
              <a:t>Ostajan perusteltua käyttöikäodotusta arvioitaessa tulee ottaa huomioon useita seikkoja, eikä kaikkien televisioiden osalta voida muodostaa yhtä ja samaa käyttöikäolettamaa. Ominaisuuksiltaan tai laatutasoltaan tavanomaisesta poikkeavan television käyttöikä pitää arvioida tapauskohtaisesti. Huomioon arvioinnissa voidaan ottaa esimerkiksi </a:t>
            </a:r>
            <a:r>
              <a:rPr lang="fi-FI" sz="2600" b="1" dirty="0">
                <a:solidFill>
                  <a:prstClr val="black"/>
                </a:solidFill>
              </a:rPr>
              <a:t>television hinta valmistajan muihin vastaaviin malleihin verrattuna, television hinta kategoriassaan yleisesti ja television markkinointitiedot. </a:t>
            </a:r>
          </a:p>
          <a:p>
            <a:pPr marL="0" lvl="0" indent="0">
              <a:buNone/>
            </a:pPr>
            <a:endParaRPr lang="fi-FI" sz="2500" dirty="0">
              <a:solidFill>
                <a:prstClr val="black"/>
              </a:solidFill>
            </a:endParaRP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8549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1098176" y="470517"/>
            <a:ext cx="9991166" cy="603681"/>
          </a:xfrm>
        </p:spPr>
        <p:txBody>
          <a:bodyPr/>
          <a:lstStyle/>
          <a:p>
            <a:r>
              <a:rPr lang="fi-FI" sz="2800" dirty="0"/>
              <a:t>Esimerkki kuluttajariitalautakunnasta      2/2</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801278" y="1253764"/>
            <a:ext cx="10306917" cy="4923199"/>
          </a:xfrm>
        </p:spPr>
        <p:txBody>
          <a:bodyPr>
            <a:normAutofit fontScale="55000" lnSpcReduction="20000"/>
          </a:bodyPr>
          <a:lstStyle/>
          <a:p>
            <a:r>
              <a:rPr lang="fi-FI" sz="4200" dirty="0">
                <a:solidFill>
                  <a:prstClr val="black"/>
                </a:solidFill>
              </a:rPr>
              <a:t>Televisioiden käyttöikäodotusta arvioitaessa on otettava huomioon myös, että nykyaikaisten televisioiden perustekniikka ja valmistustavat ovat jo yleisesti siinä määrin vakiintuneita, että </a:t>
            </a:r>
            <a:r>
              <a:rPr lang="fi-FI" sz="4200" b="1" dirty="0">
                <a:solidFill>
                  <a:prstClr val="black"/>
                </a:solidFill>
              </a:rPr>
              <a:t>on perusteltua arvioida niiden käyttöiän sen myötä vähitellen pidentyneen. </a:t>
            </a:r>
          </a:p>
          <a:p>
            <a:r>
              <a:rPr lang="fi-FI" sz="4200" dirty="0">
                <a:solidFill>
                  <a:prstClr val="black"/>
                </a:solidFill>
              </a:rPr>
              <a:t>Tässä tapauksessa on kyseessä ollut </a:t>
            </a:r>
            <a:r>
              <a:rPr lang="fi-FI" sz="4200" b="1" dirty="0">
                <a:solidFill>
                  <a:prstClr val="black"/>
                </a:solidFill>
              </a:rPr>
              <a:t>keskivertoa kalliimpi televisio, joka nostaa ostajan laatuodotusta. </a:t>
            </a:r>
          </a:p>
          <a:p>
            <a:r>
              <a:rPr lang="fi-FI" sz="4200" b="1" dirty="0">
                <a:solidFill>
                  <a:prstClr val="black"/>
                </a:solidFill>
              </a:rPr>
              <a:t>Myyjä ei ole myöskään osoittanut, että televisio olisi ollut poikkeuksellisen rasituksen alla</a:t>
            </a:r>
            <a:r>
              <a:rPr lang="fi-FI" sz="4200" dirty="0">
                <a:solidFill>
                  <a:prstClr val="black"/>
                </a:solidFill>
              </a:rPr>
              <a:t>, kuten ympärivuorikautisessa käytössä, tai jatkuvan siirtelyn kohteena.</a:t>
            </a:r>
          </a:p>
          <a:p>
            <a:pPr marL="0" lvl="0" indent="0">
              <a:buNone/>
            </a:pPr>
            <a:r>
              <a:rPr lang="fi-FI" sz="4200" dirty="0">
                <a:solidFill>
                  <a:prstClr val="black"/>
                </a:solidFill>
              </a:rPr>
              <a:t>-&gt; Edellä todetut seikat huomioiden lautakunta katsoo </a:t>
            </a:r>
            <a:r>
              <a:rPr lang="fi-FI" sz="4200" b="1" dirty="0">
                <a:solidFill>
                  <a:prstClr val="black"/>
                </a:solidFill>
              </a:rPr>
              <a:t>ostajan perustellun laatuodotuksen olleen tässä tapauksessa keskivertoa korkeampi. </a:t>
            </a:r>
            <a:r>
              <a:rPr lang="fi-FI" sz="4200" dirty="0">
                <a:solidFill>
                  <a:prstClr val="black"/>
                </a:solidFill>
              </a:rPr>
              <a:t>Ostaja on voinut perustellusti odottaa nyt käsiteltävän tapaisen television kestävän ilman kohtuuttomia korjauskustannuksia </a:t>
            </a:r>
            <a:r>
              <a:rPr lang="fi-FI" sz="4200" b="1" dirty="0">
                <a:solidFill>
                  <a:prstClr val="black"/>
                </a:solidFill>
                <a:highlight>
                  <a:srgbClr val="FFFF00"/>
                </a:highlight>
              </a:rPr>
              <a:t>useita vuosia enemmän kuin kolme ja puoli vuotta. </a:t>
            </a:r>
            <a:r>
              <a:rPr lang="fi-FI" sz="4200" dirty="0">
                <a:solidFill>
                  <a:prstClr val="black"/>
                </a:solidFill>
              </a:rPr>
              <a:t>Näin ollen siinä on ollut virhe. -&gt; hyvityssuositus 1000 euroa</a:t>
            </a:r>
          </a:p>
          <a:p>
            <a:pPr marL="0" lvl="0" indent="0">
              <a:buNone/>
            </a:pPr>
            <a:endParaRPr lang="fi-FI" sz="2500" dirty="0">
              <a:solidFill>
                <a:prstClr val="black"/>
              </a:solidFill>
            </a:endParaRP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1192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904973" y="470517"/>
            <a:ext cx="10184369" cy="962357"/>
          </a:xfrm>
        </p:spPr>
        <p:txBody>
          <a:bodyPr/>
          <a:lstStyle/>
          <a:p>
            <a:r>
              <a:rPr lang="fi-FI" sz="2800" dirty="0"/>
              <a:t>Takuun ja virhevastuun eroja - omistajanvaihdos</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772999" y="989814"/>
            <a:ext cx="10316344" cy="5187149"/>
          </a:xfrm>
        </p:spPr>
        <p:txBody>
          <a:bodyPr>
            <a:normAutofit lnSpcReduction="10000"/>
          </a:bodyPr>
          <a:lstStyle/>
          <a:p>
            <a:r>
              <a:rPr lang="fi-FI" sz="2500" b="1" dirty="0">
                <a:solidFill>
                  <a:prstClr val="black"/>
                </a:solidFill>
              </a:rPr>
              <a:t>Takuu annetaan tuotteelle</a:t>
            </a:r>
          </a:p>
          <a:p>
            <a:pPr marL="0" lvl="0" indent="0">
              <a:buNone/>
            </a:pPr>
            <a:r>
              <a:rPr lang="fi-FI" sz="2500" dirty="0">
                <a:solidFill>
                  <a:prstClr val="black"/>
                </a:solidFill>
              </a:rPr>
              <a:t>	- Takuuta ei voi yleensä rajoittaa tavaran ensimmäiseen 	omistajaan, vaan takuunantaja vastaa sitoumuksestaan 	koko takuuajan tavaran omistajasta riippumatta.</a:t>
            </a:r>
          </a:p>
          <a:p>
            <a:pPr marL="0" lvl="0" indent="0">
              <a:buNone/>
            </a:pPr>
            <a:r>
              <a:rPr lang="fi-FI" sz="2500" dirty="0">
                <a:solidFill>
                  <a:prstClr val="black"/>
                </a:solidFill>
              </a:rPr>
              <a:t>	- Tavaran käyttötarkoitus ei saa olennaisesti muuttua, 	esimerkiksi yksityiskäytöstä ammattikäyttöön   </a:t>
            </a:r>
          </a:p>
          <a:p>
            <a:r>
              <a:rPr lang="fi-FI" sz="2500" b="1" dirty="0">
                <a:solidFill>
                  <a:prstClr val="black"/>
                </a:solidFill>
              </a:rPr>
              <a:t>Virhevastuuseen voi vedota vain ”ensiostaja”</a:t>
            </a:r>
          </a:p>
          <a:p>
            <a:pPr marL="0" indent="0">
              <a:buNone/>
            </a:pPr>
            <a:r>
              <a:rPr lang="fi-FI" sz="2500" dirty="0">
                <a:solidFill>
                  <a:prstClr val="black"/>
                </a:solidFill>
              </a:rPr>
              <a:t>	- Jos kuluttaja esimerkiksi myy tavaran eteenpäin toiselle 	yksityishenkilölle, lakisääteisen virhevastuun vastuuketju 	katkeaa -&gt; uusi ostaja voi esittää vaatimuksia alkuperäiselle 	myyjäyritykselle / takuunantajalle vain jos takuu on edelleen 	voimassa</a:t>
            </a: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0592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18ADD-919B-4455-9D45-A3DE07B5B19F}"/>
              </a:ext>
            </a:extLst>
          </p:cNvPr>
          <p:cNvSpPr>
            <a:spLocks noGrp="1"/>
          </p:cNvSpPr>
          <p:nvPr>
            <p:ph type="title"/>
          </p:nvPr>
        </p:nvSpPr>
        <p:spPr>
          <a:xfrm>
            <a:off x="641023" y="443061"/>
            <a:ext cx="10448319" cy="692735"/>
          </a:xfrm>
        </p:spPr>
        <p:txBody>
          <a:bodyPr/>
          <a:lstStyle/>
          <a:p>
            <a:r>
              <a:rPr lang="fi-FI" sz="2800" dirty="0"/>
              <a:t>Takuun ja virhevastuun eroja – kulujako</a:t>
            </a:r>
          </a:p>
        </p:txBody>
      </p:sp>
      <p:sp>
        <p:nvSpPr>
          <p:cNvPr id="3" name="Sisällön paikkamerkki 2">
            <a:extLst>
              <a:ext uri="{FF2B5EF4-FFF2-40B4-BE49-F238E27FC236}">
                <a16:creationId xmlns:a16="http://schemas.microsoft.com/office/drawing/2014/main" id="{D5B87E67-11A4-40F6-BE95-24925668E40C}"/>
              </a:ext>
            </a:extLst>
          </p:cNvPr>
          <p:cNvSpPr>
            <a:spLocks noGrp="1"/>
          </p:cNvSpPr>
          <p:nvPr>
            <p:ph idx="1"/>
          </p:nvPr>
        </p:nvSpPr>
        <p:spPr>
          <a:xfrm>
            <a:off x="772999" y="1310326"/>
            <a:ext cx="10316344" cy="4866637"/>
          </a:xfrm>
        </p:spPr>
        <p:txBody>
          <a:bodyPr>
            <a:normAutofit fontScale="92500" lnSpcReduction="10000"/>
          </a:bodyPr>
          <a:lstStyle/>
          <a:p>
            <a:r>
              <a:rPr lang="fi-FI" sz="2500" dirty="0">
                <a:solidFill>
                  <a:prstClr val="black"/>
                </a:solidFill>
              </a:rPr>
              <a:t>Takuukorjaukset on aina tehtävä veloituksetta – kuluttajalle ei voi asettaa minkäänlaista omavastuuosuutta</a:t>
            </a:r>
          </a:p>
          <a:p>
            <a:r>
              <a:rPr lang="fi-FI" sz="2500" dirty="0">
                <a:solidFill>
                  <a:prstClr val="black"/>
                </a:solidFill>
              </a:rPr>
              <a:t>Myös takuunajan jälkeen virhekorjaukset on tehtävä </a:t>
            </a:r>
            <a:r>
              <a:rPr lang="fi-FI" sz="2500">
                <a:solidFill>
                  <a:prstClr val="black"/>
                </a:solidFill>
              </a:rPr>
              <a:t>lähtökohtaisesti maksutta </a:t>
            </a:r>
            <a:endParaRPr lang="fi-FI" sz="2500" dirty="0">
              <a:solidFill>
                <a:prstClr val="black"/>
              </a:solidFill>
            </a:endParaRPr>
          </a:p>
          <a:p>
            <a:pPr marL="0" indent="0">
              <a:buNone/>
            </a:pPr>
            <a:r>
              <a:rPr lang="fi-FI" sz="2400" dirty="0">
                <a:solidFill>
                  <a:prstClr val="black"/>
                </a:solidFill>
              </a:rPr>
              <a:t>	</a:t>
            </a:r>
            <a:r>
              <a:rPr lang="fi-FI" sz="2200" i="1" dirty="0">
                <a:solidFill>
                  <a:prstClr val="black"/>
                </a:solidFill>
              </a:rPr>
              <a:t>Joissain takuuajan jälkeisissä virhetilanteissa osapuolet voivat sopia 	siitä, että 	kuluttaja vastaa osasta korjauskustannuksia. Tämä voi olla perusteltua 	lähinnä tilanteessa, jossa tavara on virheen ilmetessä ollut jo useita vuosia 	käytössä ja virhe korjataan siten, että tavara tulee korjauksen johdosta 	alkuperäistä sopimusta parempaan kuntoon. </a:t>
            </a:r>
          </a:p>
          <a:p>
            <a:pPr marL="0" indent="0">
              <a:buNone/>
            </a:pPr>
            <a:r>
              <a:rPr lang="fi-FI" sz="2200" i="1" dirty="0">
                <a:solidFill>
                  <a:prstClr val="black"/>
                </a:solidFill>
              </a:rPr>
              <a:t>	Kuluttajan ei tarvitse suostua tällaiseen maksulliseen tasoa parantavaan 	korjaukseen, vaan voi siitä kieltäytyä. Virhe voidaan 	tällöin hyvittää 	esimerkiksi hinnanalennuksella tai purkamalla kauppa. Laitteen ikä 	huomioidaan myös hinnanalennuksen suuruutta ja kaupan purussa 	kuluttajan saamaa käyttöhyötyä määritettäessä.  </a:t>
            </a:r>
          </a:p>
        </p:txBody>
      </p:sp>
      <p:sp>
        <p:nvSpPr>
          <p:cNvPr id="4" name="Päivämäärän paikkamerkki 3">
            <a:extLst>
              <a:ext uri="{FF2B5EF4-FFF2-40B4-BE49-F238E27FC236}">
                <a16:creationId xmlns:a16="http://schemas.microsoft.com/office/drawing/2014/main" id="{13AA24E8-5422-4776-8F44-B77C537D938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6F926FD-09E5-4B11-A30B-20723AD29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4014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1AA91-274B-49ED-B6BF-9CB60576A29D}"/>
              </a:ext>
            </a:extLst>
          </p:cNvPr>
          <p:cNvSpPr>
            <a:spLocks noGrp="1"/>
          </p:cNvSpPr>
          <p:nvPr>
            <p:ph type="ctrTitle"/>
          </p:nvPr>
        </p:nvSpPr>
        <p:spPr>
          <a:xfrm>
            <a:off x="838986" y="1036948"/>
            <a:ext cx="9781513" cy="4506601"/>
          </a:xfrm>
        </p:spPr>
        <p:txBody>
          <a:bodyPr/>
          <a:lstStyle/>
          <a:p>
            <a:br>
              <a:rPr lang="fi-FI" sz="2400" dirty="0"/>
            </a:br>
            <a:r>
              <a:rPr lang="fi-FI" sz="2400" dirty="0"/>
              <a:t>nyt 5 minuutin tauko, ja sitten jatketaan teemalla</a:t>
            </a:r>
            <a:br>
              <a:rPr lang="fi-FI" sz="2400" dirty="0"/>
            </a:br>
            <a:br>
              <a:rPr lang="fi-FI" sz="2400" dirty="0"/>
            </a:br>
            <a:br>
              <a:rPr lang="fi-FI" sz="2400" dirty="0"/>
            </a:br>
            <a:r>
              <a:rPr lang="fi-FI" sz="4800" dirty="0"/>
              <a:t>Virhetilanteiden selvittäminen ja hyvittäminen</a:t>
            </a:r>
            <a:br>
              <a:rPr lang="fi-FI" sz="2400" dirty="0"/>
            </a:br>
            <a:br>
              <a:rPr lang="fi-FI" sz="2400" dirty="0"/>
            </a:br>
            <a:br>
              <a:rPr lang="fi-FI" sz="2400" dirty="0"/>
            </a:br>
            <a:br>
              <a:rPr lang="fi-FI" sz="2400" dirty="0"/>
            </a:br>
            <a:br>
              <a:rPr lang="fi-FI" sz="2400" dirty="0"/>
            </a:br>
            <a:endParaRPr lang="fi-FI" sz="2400" dirty="0"/>
          </a:p>
        </p:txBody>
      </p:sp>
      <p:sp>
        <p:nvSpPr>
          <p:cNvPr id="10" name="Päivämäärän paikkamerkki 9">
            <a:extLst>
              <a:ext uri="{FF2B5EF4-FFF2-40B4-BE49-F238E27FC236}">
                <a16:creationId xmlns:a16="http://schemas.microsoft.com/office/drawing/2014/main" id="{7EF701A1-9041-43C1-8E8F-EAC4FE2E23C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white"/>
                </a:solidFill>
                <a:effectLst/>
                <a:uLnTx/>
                <a:uFillTx/>
                <a:latin typeface="Century Gothic" panose="020F0302020204030204"/>
                <a:ea typeface="+mn-ea"/>
                <a:cs typeface="+mn-cs"/>
              </a:rPr>
              <a:t>22.5.2024</a:t>
            </a:r>
          </a:p>
        </p:txBody>
      </p:sp>
      <p:sp>
        <p:nvSpPr>
          <p:cNvPr id="11" name="Dian numeron paikkamerkki 10">
            <a:extLst>
              <a:ext uri="{FF2B5EF4-FFF2-40B4-BE49-F238E27FC236}">
                <a16:creationId xmlns:a16="http://schemas.microsoft.com/office/drawing/2014/main" id="{46E6152F-610C-4EC5-AAE1-65B35CD31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9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93663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Perusperiaatteet</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009650"/>
            <a:ext cx="10070168" cy="5167313"/>
          </a:xfrm>
        </p:spPr>
        <p:txBody>
          <a:bodyPr>
            <a:normAutofit/>
          </a:bodyPr>
          <a:lstStyle/>
          <a:p>
            <a:endParaRPr lang="fi-FI" sz="2200" b="1" dirty="0"/>
          </a:p>
          <a:p>
            <a:r>
              <a:rPr lang="fi-FI" sz="2200" b="1" dirty="0"/>
              <a:t>Myyjällä on aina vastuu virheestä</a:t>
            </a:r>
          </a:p>
          <a:p>
            <a:r>
              <a:rPr lang="fi-FI" sz="2200" dirty="0"/>
              <a:t>Vaikka myyjä on ensisijaisesti vastuussa virheestä, kuluttaja </a:t>
            </a:r>
            <a:r>
              <a:rPr lang="fi-FI" sz="2200" b="1" dirty="0"/>
              <a:t>voi halutessaan esittää valituksensa myös maahantuojalle tai valmistajalle</a:t>
            </a:r>
            <a:r>
              <a:rPr lang="fi-FI" sz="2200" dirty="0"/>
              <a:t>.</a:t>
            </a:r>
          </a:p>
          <a:p>
            <a:r>
              <a:rPr lang="fi-FI" sz="2200" dirty="0"/>
              <a:t>Jos kuluttaja haluaa kohdistaa vaatimuksensa myyjälle, </a:t>
            </a:r>
            <a:r>
              <a:rPr lang="fi-FI" sz="2200" b="1" dirty="0"/>
              <a:t>kuluttajaa ei voi automaattisesti ohjata asioimaan muiden myyntiportaiden kanssa</a:t>
            </a:r>
            <a:r>
              <a:rPr lang="fi-FI" sz="2200" dirty="0"/>
              <a:t>, vaan myyjän on itse asioitava tarvittavien muiden tahojen kanssa. </a:t>
            </a:r>
          </a:p>
          <a:p>
            <a:r>
              <a:rPr lang="fi-FI" sz="2200" dirty="0"/>
              <a:t>Myös takuuta koskevissa tilanteissa ostajalla on halutessaan oikeus asioida myyjän kanssa. </a:t>
            </a:r>
          </a:p>
          <a:p>
            <a:r>
              <a:rPr lang="fi-FI" sz="2200" dirty="0"/>
              <a:t>Vaikka takuuehdoissa olisi määritelty esimerkiksi tavaran korjauspaikaksi muu kuin myyjän liiketila, kuluttaja voi viedä tavaran myös myyjälle, jos tavaran muualle toimittaminen on hänen kannaltaan hankalaa.</a:t>
            </a:r>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19</a:t>
            </a:fld>
            <a:endParaRPr lang="fi-FI"/>
          </a:p>
        </p:txBody>
      </p:sp>
    </p:spTree>
    <p:extLst>
      <p:ext uri="{BB962C8B-B14F-4D97-AF65-F5344CB8AC3E}">
        <p14:creationId xmlns:p14="http://schemas.microsoft.com/office/powerpoint/2010/main" val="205841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Esityksen sisältö</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385740"/>
            <a:ext cx="10070168" cy="4791223"/>
          </a:xfrm>
        </p:spPr>
        <p:txBody>
          <a:bodyPr>
            <a:normAutofit/>
          </a:bodyPr>
          <a:lstStyle/>
          <a:p>
            <a:pPr marL="0" indent="0">
              <a:buNone/>
            </a:pPr>
            <a:endParaRPr lang="fi-FI" sz="2000" dirty="0"/>
          </a:p>
          <a:p>
            <a:r>
              <a:rPr lang="fi-FI" sz="2800" dirty="0"/>
              <a:t>Kuluttajansuojalain periaatteita ja käsitteitä</a:t>
            </a:r>
          </a:p>
          <a:p>
            <a:r>
              <a:rPr lang="fi-FI" sz="2800" dirty="0"/>
              <a:t>Lakisääteinen virhevastuu ja takuu sekä niiden erot</a:t>
            </a:r>
          </a:p>
          <a:p>
            <a:pPr marL="0" indent="0">
              <a:buNone/>
            </a:pPr>
            <a:r>
              <a:rPr lang="fi-FI" sz="2800" dirty="0"/>
              <a:t>	- erityisesti: kestoikä virhekriteerinä</a:t>
            </a:r>
          </a:p>
          <a:p>
            <a:r>
              <a:rPr lang="fi-FI" sz="2800" dirty="0"/>
              <a:t>Virhetilanteiden selvittäminen ja hyvittäminen</a:t>
            </a:r>
          </a:p>
          <a:p>
            <a:r>
              <a:rPr lang="fi-FI" sz="2800" dirty="0"/>
              <a:t>Lyhyesti kuluttajaviranomaisista &amp; KKV Kampus</a:t>
            </a:r>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a:t>
            </a:fld>
            <a:endParaRPr lang="fi-FI"/>
          </a:p>
        </p:txBody>
      </p:sp>
    </p:spTree>
    <p:extLst>
      <p:ext uri="{BB962C8B-B14F-4D97-AF65-F5344CB8AC3E}">
        <p14:creationId xmlns:p14="http://schemas.microsoft.com/office/powerpoint/2010/main" val="342050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Perusperiaatteet</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009650"/>
            <a:ext cx="10070168" cy="5167313"/>
          </a:xfrm>
        </p:spPr>
        <p:txBody>
          <a:bodyPr>
            <a:normAutofit/>
          </a:bodyPr>
          <a:lstStyle/>
          <a:p>
            <a:endParaRPr lang="fi-FI" sz="2200" dirty="0"/>
          </a:p>
          <a:p>
            <a:r>
              <a:rPr lang="fi-FI" sz="2200" dirty="0"/>
              <a:t>Myyjillä on yleensä erilaisia korjauspalveluihin liittyviä yhteistyösopimuksia tai käytäntöjä muiden yritysten kanssa. </a:t>
            </a:r>
            <a:r>
              <a:rPr lang="fi-FI" sz="2200" b="1" dirty="0"/>
              <a:t>Näillä sopimuksilla tai käytännöillä ei ole vaikutusta kuluttajan oikeuksiin, eivätkä ne poista tai kavenna myyjän vastuuta virheestä. </a:t>
            </a:r>
          </a:p>
          <a:p>
            <a:r>
              <a:rPr lang="fi-FI" sz="2200" b="1" dirty="0"/>
              <a:t>Myyjä on vastuussa virheen oikaisemisesta, vaikka käytännössä korjauksen suorittaisi esimerkiksi ulkoistettu palveluntarjoaja tai valmistaja, jonka kanssa myyjällä on sopimus</a:t>
            </a:r>
            <a:r>
              <a:rPr lang="fi-FI" sz="2200" dirty="0"/>
              <a:t>. Myyjä ei vapaudu vastuustaan vetoamalla esimerkiksi valmistajan kanssa tekemäänsä sopimukseen ja vaatimalla, että kuluttajan tulisi itse ottaa yhteyttä valmistajaan asian selvittämiseksi.</a:t>
            </a:r>
          </a:p>
          <a:p>
            <a:r>
              <a:rPr lang="fi-FI" sz="2200" dirty="0"/>
              <a:t>Lue tarkemmin Kuluttaja-asiamiehen linjauksesta </a:t>
            </a:r>
            <a:r>
              <a:rPr lang="fi-FI" sz="2200" dirty="0">
                <a:hlinkClick r:id="rId2"/>
              </a:rPr>
              <a:t>Myyjän velvollisuudet kuluttajan reklamoidessa virheellisestä tavarasta</a:t>
            </a:r>
            <a:r>
              <a:rPr lang="fi-FI" sz="2200" dirty="0"/>
              <a:t> (1/2024)</a:t>
            </a:r>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20</a:t>
            </a:fld>
            <a:endParaRPr lang="fi-FI"/>
          </a:p>
        </p:txBody>
      </p:sp>
    </p:spTree>
    <p:extLst>
      <p:ext uri="{BB962C8B-B14F-4D97-AF65-F5344CB8AC3E}">
        <p14:creationId xmlns:p14="http://schemas.microsoft.com/office/powerpoint/2010/main" val="78965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Vian selvittäminen</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123950"/>
            <a:ext cx="10070168" cy="5053013"/>
          </a:xfrm>
        </p:spPr>
        <p:txBody>
          <a:bodyPr>
            <a:normAutofit fontScale="92500"/>
          </a:bodyPr>
          <a:lstStyle/>
          <a:p>
            <a:r>
              <a:rPr lang="fi-FI" sz="2200" dirty="0"/>
              <a:t>Kuluttajan on kuvailtava tavarassa olevaa vikaa, puutetta tai poikkeamaa, jota hän pitää myyjän vastuulle kuuluvana virheenä. Kuluttajan  tulisi mm. osata kertoa, miten ja missä tilanteissa ongelma ilmenee.  </a:t>
            </a:r>
          </a:p>
          <a:p>
            <a:r>
              <a:rPr lang="fi-FI" sz="2200" dirty="0"/>
              <a:t>Vian </a:t>
            </a:r>
            <a:r>
              <a:rPr lang="fi-FI" sz="2200" b="1" dirty="0"/>
              <a:t>syyn selvittäminen </a:t>
            </a:r>
            <a:r>
              <a:rPr lang="fi-FI" sz="2200" dirty="0"/>
              <a:t>sen sijaan kuuluu takuuaikana ja lähtökohtaisesti muulloinkin ensisijaisesti myyjälle </a:t>
            </a:r>
          </a:p>
          <a:p>
            <a:r>
              <a:rPr lang="fi-FI" sz="2200" dirty="0"/>
              <a:t>Aina ei ilman tarkempaa tutkimista ole selvää, onko tavaran vika kuluttajasuojalain tarkoittama virhe  -&gt;  tavanomainen menettely se, että tavara toimitetaan myyjälle / myyjän osoittamalle taholle tutkittavaksi</a:t>
            </a:r>
          </a:p>
          <a:p>
            <a:r>
              <a:rPr lang="fi-FI" sz="2200" dirty="0"/>
              <a:t>Koska myyjän on oikaistava virhe kohtuullisessa ajassa, tulisi vian selvitys tehdä varsin joutuisasti</a:t>
            </a:r>
          </a:p>
          <a:p>
            <a:r>
              <a:rPr lang="fi-FI" sz="2200" dirty="0"/>
              <a:t>Joskus virhe voi olla niin ilmeinen tai osoitettavissa muillakin tavoin (esim. valokuvin), ettei tarvetta tarkemmalle tutkimiselle ole</a:t>
            </a:r>
          </a:p>
          <a:p>
            <a:endParaRPr lang="fi-FI" sz="2200" dirty="0"/>
          </a:p>
          <a:p>
            <a:endParaRPr lang="fi-FI" sz="22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21</a:t>
            </a:fld>
            <a:endParaRPr lang="fi-FI"/>
          </a:p>
        </p:txBody>
      </p:sp>
    </p:spTree>
    <p:extLst>
      <p:ext uri="{BB962C8B-B14F-4D97-AF65-F5344CB8AC3E}">
        <p14:creationId xmlns:p14="http://schemas.microsoft.com/office/powerpoint/2010/main" val="198955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Vianetsinnän maksullisuus</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009650"/>
            <a:ext cx="10070168" cy="5167313"/>
          </a:xfrm>
        </p:spPr>
        <p:txBody>
          <a:bodyPr>
            <a:normAutofit/>
          </a:bodyPr>
          <a:lstStyle/>
          <a:p>
            <a:pPr marL="0" indent="0">
              <a:buNone/>
            </a:pPr>
            <a:r>
              <a:rPr lang="fi-FI" sz="2200" b="1" dirty="0"/>
              <a:t>Jos tavara on vian etsinnän perusteella virheetön</a:t>
            </a:r>
            <a:r>
              <a:rPr lang="fi-FI" sz="2200" dirty="0"/>
              <a:t>, myyjä voi tietyissä tilanteissa veloittaa kuluttajalta etsintätyöstä kohtuullisen tarkastusmaksun.</a:t>
            </a:r>
          </a:p>
          <a:p>
            <a:pPr marL="0" indent="0">
              <a:buNone/>
            </a:pPr>
            <a:r>
              <a:rPr lang="fi-FI" sz="2200" dirty="0"/>
              <a:t>Maksu edellyttää, että</a:t>
            </a:r>
          </a:p>
          <a:p>
            <a:r>
              <a:rPr lang="fi-FI" sz="2200" dirty="0"/>
              <a:t>tarkastuksessa ilmenee, että kuluttaja on toimittanut laitteen huoltoon </a:t>
            </a:r>
            <a:r>
              <a:rPr lang="fi-FI" sz="2200" b="1" dirty="0"/>
              <a:t>selvästi perusteetta tai itse aiheuttanut vian</a:t>
            </a:r>
          </a:p>
          <a:p>
            <a:r>
              <a:rPr lang="fi-FI" sz="2200" dirty="0"/>
              <a:t>kuluttajalle on </a:t>
            </a:r>
            <a:r>
              <a:rPr lang="fi-FI" sz="2200" b="1" dirty="0"/>
              <a:t>etukäteen kerrottu </a:t>
            </a:r>
            <a:r>
              <a:rPr lang="fi-FI" sz="2200" dirty="0"/>
              <a:t>maksusta</a:t>
            </a:r>
          </a:p>
          <a:p>
            <a:r>
              <a:rPr lang="fi-FI" sz="2200" dirty="0"/>
              <a:t>tarkastus on tehty </a:t>
            </a:r>
            <a:r>
              <a:rPr lang="fi-FI" sz="2200" b="1" dirty="0"/>
              <a:t>huolellisesti ja hyvää korjaamotapaa noudattaen </a:t>
            </a:r>
            <a:r>
              <a:rPr lang="fi-FI" sz="2200" dirty="0"/>
              <a:t>sekä muutenkin asiakkaan etu huomioon ottaen (esimerkiksi laadittu asianmukainen raportti, josta käyvät ilmi tehdyt toimenpiteet ja vian todennäköinen syy)</a:t>
            </a:r>
          </a:p>
          <a:p>
            <a:pPr marL="0" indent="0">
              <a:buNone/>
            </a:pPr>
            <a:r>
              <a:rPr lang="fi-FI" sz="2200" dirty="0"/>
              <a:t>Tarkastusmaksun tulee olla kohtuullinen suhteessa tehtyyn työmäärään, laitteen hintaan ja epäiltyyn vikaan.</a:t>
            </a:r>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22</a:t>
            </a:fld>
            <a:endParaRPr lang="fi-FI"/>
          </a:p>
        </p:txBody>
      </p:sp>
    </p:spTree>
    <p:extLst>
      <p:ext uri="{BB962C8B-B14F-4D97-AF65-F5344CB8AC3E}">
        <p14:creationId xmlns:p14="http://schemas.microsoft.com/office/powerpoint/2010/main" val="260241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Miten virhe hyvitetään?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867266" y="1055802"/>
            <a:ext cx="10222076" cy="5121161"/>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600" b="0" i="0" u="none" strike="noStrike" kern="1200" cap="none" spc="0" normalizeH="0" baseline="0" noProof="0" dirty="0">
                <a:ln>
                  <a:noFill/>
                </a:ln>
                <a:solidFill>
                  <a:prstClr val="black"/>
                </a:solidFill>
                <a:effectLst/>
                <a:uLnTx/>
                <a:uFillTx/>
                <a:ea typeface="+mn-ea"/>
                <a:cs typeface="+mn-cs"/>
              </a:rPr>
              <a:t>1. Oikaisu eli </a:t>
            </a:r>
            <a:r>
              <a:rPr kumimoji="0" lang="fi-FI" sz="2600" b="1" i="0" u="none" strike="noStrike" kern="1200" cap="none" spc="0" normalizeH="0" baseline="0" noProof="0" dirty="0">
                <a:ln>
                  <a:noFill/>
                </a:ln>
                <a:solidFill>
                  <a:prstClr val="black"/>
                </a:solidFill>
                <a:effectLst/>
                <a:uLnTx/>
                <a:uFillTx/>
                <a:ea typeface="+mn-ea"/>
                <a:cs typeface="+mn-cs"/>
              </a:rPr>
              <a:t>korjaus tai vaihto </a:t>
            </a:r>
            <a:r>
              <a:rPr kumimoji="0" lang="fi-FI" sz="2600" b="0" i="0" u="none" strike="noStrike" kern="1200" cap="none" spc="0" normalizeH="0" baseline="0" noProof="0" dirty="0">
                <a:ln>
                  <a:noFill/>
                </a:ln>
                <a:solidFill>
                  <a:prstClr val="black"/>
                </a:solidFill>
                <a:effectLst/>
                <a:uLnTx/>
                <a:uFillTx/>
                <a:ea typeface="+mn-ea"/>
                <a:cs typeface="+mn-cs"/>
              </a:rPr>
              <a:t>(pääsääntö: kuluttaja valitsee)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600" b="0" i="0" u="none" strike="noStrike" kern="1200" cap="none" spc="0" normalizeH="0" baseline="0" noProof="0" dirty="0">
                <a:ln>
                  <a:noFill/>
                </a:ln>
                <a:solidFill>
                  <a:prstClr val="black"/>
                </a:solidFill>
                <a:effectLst/>
                <a:uLnTx/>
                <a:uFillTx/>
                <a:ea typeface="+mn-ea"/>
                <a:cs typeface="+mn-cs"/>
              </a:rPr>
              <a:t>2. </a:t>
            </a:r>
            <a:r>
              <a:rPr kumimoji="0" lang="fi-FI" sz="2600" b="1" i="0" u="none" strike="noStrike" kern="1200" cap="none" spc="0" normalizeH="0" baseline="0" noProof="0" dirty="0">
                <a:ln>
                  <a:noFill/>
                </a:ln>
                <a:solidFill>
                  <a:prstClr val="black"/>
                </a:solidFill>
                <a:effectLst/>
                <a:uLnTx/>
                <a:uFillTx/>
                <a:ea typeface="+mn-ea"/>
                <a:cs typeface="+mn-cs"/>
              </a:rPr>
              <a:t>Hinnanalennus tai purku </a:t>
            </a:r>
            <a:r>
              <a:rPr kumimoji="0" lang="fi-FI" sz="2600" b="0" i="0" u="none" strike="noStrike" kern="1200" cap="none" spc="0" normalizeH="0" baseline="0" noProof="0" dirty="0">
                <a:ln>
                  <a:noFill/>
                </a:ln>
                <a:solidFill>
                  <a:prstClr val="black"/>
                </a:solidFill>
                <a:effectLst/>
                <a:uLnTx/>
                <a:uFillTx/>
                <a:ea typeface="+mn-ea"/>
                <a:cs typeface="+mn-cs"/>
              </a:rPr>
              <a:t>(pääsääntö: kuluttaja valitsee  - purku ei tule kyseeseen vähäisissä virheissä)</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600" b="0" i="0" u="none" strike="noStrike" kern="1200" cap="none" spc="0" normalizeH="0" baseline="0" noProof="0" dirty="0">
                <a:ln>
                  <a:noFill/>
                </a:ln>
                <a:solidFill>
                  <a:prstClr val="black"/>
                </a:solidFill>
                <a:effectLst/>
                <a:uLnTx/>
                <a:uFillTx/>
                <a:ea typeface="+mn-ea"/>
                <a:cs typeface="+mn-cs"/>
              </a:rPr>
              <a:t>+ 3. </a:t>
            </a:r>
            <a:r>
              <a:rPr kumimoji="0" lang="fi-FI" sz="2600" b="1" i="0" u="none" strike="noStrike" kern="1200" cap="none" spc="0" normalizeH="0" baseline="0" noProof="0" dirty="0">
                <a:ln>
                  <a:noFill/>
                </a:ln>
                <a:solidFill>
                  <a:prstClr val="black"/>
                </a:solidFill>
                <a:effectLst/>
                <a:uLnTx/>
                <a:uFillTx/>
                <a:ea typeface="+mn-ea"/>
                <a:cs typeface="+mn-cs"/>
              </a:rPr>
              <a:t>Vahingonkorvaus</a:t>
            </a:r>
            <a:r>
              <a:rPr kumimoji="0" lang="fi-FI" sz="2600" b="0" i="0" u="none" strike="noStrike" kern="1200" cap="none" spc="0" normalizeH="0" baseline="0" noProof="0" dirty="0">
                <a:ln>
                  <a:noFill/>
                </a:ln>
                <a:solidFill>
                  <a:prstClr val="black"/>
                </a:solidFill>
                <a:effectLst/>
                <a:uLnTx/>
                <a:uFillTx/>
                <a:ea typeface="+mn-ea"/>
                <a:cs typeface="+mn-cs"/>
              </a:rPr>
              <a:t>, riippumatta miten virhe hyvitetty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6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ea typeface="+mn-ea"/>
                <a:cs typeface="+mn-cs"/>
              </a:rPr>
              <a:t>Virhe pitää oikaista </a:t>
            </a:r>
          </a:p>
          <a:p>
            <a:pPr marL="0" marR="0" lvl="0" indent="0" algn="l" defTabSz="914400" rtl="0" eaLnBrk="1" fontAlgn="auto" latinLnBrk="0" hangingPunct="1">
              <a:lnSpc>
                <a:spcPct val="90000"/>
              </a:lnSpc>
              <a:spcBef>
                <a:spcPts val="1000"/>
              </a:spcBef>
              <a:spcAft>
                <a:spcPts val="0"/>
              </a:spcAft>
              <a:buClrTx/>
              <a:buSzTx/>
              <a:buNone/>
              <a:tabLst/>
              <a:defRPr/>
            </a:pPr>
            <a:r>
              <a:rPr kumimoji="0" lang="fi-FI" sz="2600" b="1" i="0" u="none" strike="noStrike" kern="1200" cap="none" spc="0" normalizeH="0" baseline="0" noProof="0" dirty="0">
                <a:ln>
                  <a:noFill/>
                </a:ln>
                <a:solidFill>
                  <a:prstClr val="black"/>
                </a:solidFill>
                <a:effectLst/>
                <a:uLnTx/>
                <a:uFillTx/>
                <a:ea typeface="+mn-ea"/>
                <a:cs typeface="+mn-cs"/>
              </a:rPr>
              <a:t>	- kohtuullisessa ajassa </a:t>
            </a:r>
            <a:r>
              <a:rPr kumimoji="0" lang="fi-FI" sz="2600" i="0" u="none" strike="noStrike" kern="1200" cap="none" spc="0" normalizeH="0" baseline="0" noProof="0" dirty="0">
                <a:ln>
                  <a:noFill/>
                </a:ln>
                <a:solidFill>
                  <a:prstClr val="black"/>
                </a:solidFill>
                <a:effectLst/>
                <a:uLnTx/>
                <a:uFillTx/>
                <a:ea typeface="+mn-ea"/>
                <a:cs typeface="+mn-cs"/>
              </a:rPr>
              <a:t>(näppisääntö </a:t>
            </a:r>
            <a:r>
              <a:rPr kumimoji="0" lang="fi-FI" sz="2600" i="0" u="none" strike="noStrike" kern="1200" cap="none" spc="0" normalizeH="0" baseline="0" noProof="0" dirty="0" err="1">
                <a:ln>
                  <a:noFill/>
                </a:ln>
                <a:solidFill>
                  <a:prstClr val="black"/>
                </a:solidFill>
                <a:effectLst/>
                <a:uLnTx/>
                <a:uFillTx/>
                <a:ea typeface="+mn-ea"/>
                <a:cs typeface="+mn-cs"/>
              </a:rPr>
              <a:t>max</a:t>
            </a:r>
            <a:r>
              <a:rPr kumimoji="0" lang="fi-FI" sz="2600" i="0" u="none" strike="noStrike" kern="1200" cap="none" spc="0" normalizeH="0" baseline="0" noProof="0" dirty="0">
                <a:ln>
                  <a:noFill/>
                </a:ln>
                <a:solidFill>
                  <a:prstClr val="black"/>
                </a:solidFill>
                <a:effectLst/>
                <a:uLnTx/>
                <a:uFillTx/>
                <a:ea typeface="+mn-ea"/>
                <a:cs typeface="+mn-cs"/>
              </a:rPr>
              <a:t> 2 vko, huomioiden 	kuitenkin tavaran välttämättömyys)</a:t>
            </a:r>
          </a:p>
          <a:p>
            <a:pPr marL="0" marR="0" lvl="0" indent="0" algn="l" defTabSz="914400" rtl="0" eaLnBrk="1" fontAlgn="auto" latinLnBrk="0" hangingPunct="1">
              <a:lnSpc>
                <a:spcPct val="90000"/>
              </a:lnSpc>
              <a:spcBef>
                <a:spcPts val="1000"/>
              </a:spcBef>
              <a:spcAft>
                <a:spcPts val="0"/>
              </a:spcAft>
              <a:buClrTx/>
              <a:buSzTx/>
              <a:buNone/>
              <a:tabLst/>
              <a:defRPr/>
            </a:pPr>
            <a:r>
              <a:rPr lang="fi-FI" sz="2600" b="1" dirty="0">
                <a:solidFill>
                  <a:prstClr val="black"/>
                </a:solidFill>
              </a:rPr>
              <a:t>	- </a:t>
            </a:r>
            <a:r>
              <a:rPr kumimoji="0" lang="fi-FI" sz="2600" b="1" i="0" u="none" strike="noStrike" kern="1200" cap="none" spc="0" normalizeH="0" baseline="0" noProof="0" dirty="0">
                <a:ln>
                  <a:noFill/>
                </a:ln>
                <a:solidFill>
                  <a:prstClr val="black"/>
                </a:solidFill>
                <a:effectLst/>
                <a:uLnTx/>
                <a:uFillTx/>
                <a:ea typeface="+mn-ea"/>
                <a:cs typeface="+mn-cs"/>
              </a:rPr>
              <a:t>maksutta </a:t>
            </a:r>
            <a:endParaRPr lang="fi-FI" sz="2600" b="1"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fi-FI" sz="2600" b="1" i="0" u="none" strike="noStrike" kern="1200" cap="none" spc="0" normalizeH="0" baseline="0" noProof="0" dirty="0">
                <a:ln>
                  <a:noFill/>
                </a:ln>
                <a:solidFill>
                  <a:prstClr val="black"/>
                </a:solidFill>
                <a:effectLst/>
                <a:uLnTx/>
                <a:uFillTx/>
                <a:ea typeface="+mn-ea"/>
                <a:cs typeface="+mn-cs"/>
              </a:rPr>
              <a:t>	- ilman merkittävää haittaa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ea typeface="+mn-ea"/>
                <a:cs typeface="+mn-cs"/>
              </a:rPr>
              <a:t>Kuluttajan ei yleensä tarvitse antaa kuin yksi oikaisumahdollisuus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600" b="0" i="0" u="none" strike="noStrike" kern="1200" cap="none" spc="0" normalizeH="0" baseline="0" noProof="0" dirty="0">
                <a:ln>
                  <a:noFill/>
                </a:ln>
                <a:solidFill>
                  <a:prstClr val="black"/>
                </a:solidFill>
                <a:effectLst/>
                <a:uLnTx/>
                <a:uFillTx/>
                <a:ea typeface="+mn-ea"/>
                <a:cs typeface="+mn-cs"/>
              </a:rPr>
              <a:t>Jos virhettä ei asianmukaisesti oikaista, kuluttaja saa vaatia hinnanalennusta tai purkua </a:t>
            </a:r>
          </a:p>
          <a:p>
            <a:pPr marL="0" indent="0">
              <a:buNone/>
            </a:pPr>
            <a:endParaRPr lang="fi-FI" sz="22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23</a:t>
            </a:fld>
            <a:endParaRPr lang="fi-FI"/>
          </a:p>
        </p:txBody>
      </p:sp>
    </p:spTree>
    <p:extLst>
      <p:ext uri="{BB962C8B-B14F-4D97-AF65-F5344CB8AC3E}">
        <p14:creationId xmlns:p14="http://schemas.microsoft.com/office/powerpoint/2010/main" val="350496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76F297-9B49-43D3-8FFB-B70F5E3BBD57}"/>
              </a:ext>
            </a:extLst>
          </p:cNvPr>
          <p:cNvSpPr>
            <a:spLocks noGrp="1"/>
          </p:cNvSpPr>
          <p:nvPr>
            <p:ph type="title"/>
          </p:nvPr>
        </p:nvSpPr>
        <p:spPr>
          <a:xfrm>
            <a:off x="876301" y="428626"/>
            <a:ext cx="10213042" cy="762000"/>
          </a:xfrm>
        </p:spPr>
        <p:txBody>
          <a:bodyPr/>
          <a:lstStyle/>
          <a:p>
            <a:r>
              <a:rPr lang="fi-FI" sz="2800" dirty="0"/>
              <a:t>Virheen oikaisutavan valinta</a:t>
            </a:r>
          </a:p>
        </p:txBody>
      </p:sp>
      <p:sp>
        <p:nvSpPr>
          <p:cNvPr id="3" name="Sisällön paikkamerkki 2">
            <a:extLst>
              <a:ext uri="{FF2B5EF4-FFF2-40B4-BE49-F238E27FC236}">
                <a16:creationId xmlns:a16="http://schemas.microsoft.com/office/drawing/2014/main" id="{578FA21C-A218-4C96-A321-E116D95E7484}"/>
              </a:ext>
            </a:extLst>
          </p:cNvPr>
          <p:cNvSpPr>
            <a:spLocks noGrp="1"/>
          </p:cNvSpPr>
          <p:nvPr>
            <p:ph idx="1"/>
          </p:nvPr>
        </p:nvSpPr>
        <p:spPr>
          <a:xfrm>
            <a:off x="876300" y="1190626"/>
            <a:ext cx="10213042" cy="4986337"/>
          </a:xfrm>
        </p:spPr>
        <p:txBody>
          <a:bodyPr>
            <a:normAutofit fontScale="25000" lnSpcReduction="20000"/>
          </a:bodyPr>
          <a:lstStyle/>
          <a:p>
            <a:r>
              <a:rPr lang="fi-FI" sz="8800" dirty="0"/>
              <a:t>Lähtökohta: kuluttaja saa päättää, vaatiiko korjausta vai vaihtoa</a:t>
            </a:r>
          </a:p>
          <a:p>
            <a:r>
              <a:rPr lang="fi-FI" sz="8800" dirty="0"/>
              <a:t>Myyjän ei tarvitse oikaista virhettä kuluttajan vaatimalla tavalla vain, jos se on mahdotonta tai siitä aiheutuisi myyjälle kohtuuttomia kustannuksia</a:t>
            </a:r>
          </a:p>
          <a:p>
            <a:r>
              <a:rPr lang="fi-FI" sz="8800" dirty="0"/>
              <a:t>Hyvä huomioida: Tulossa on uutta EU-sääntelyä, jolla pyritään edistämään tavaroiden korjaamista (ns. korjausoikeusdirektiivi, lisätietoa löytyy esimerkiksi https://www.europarl.europa.eu/topics/fi/article/20220331STO26410/korjausoikeus-eu-toimilla-korjauttamisesta-houkuttelevampaa)</a:t>
            </a:r>
          </a:p>
          <a:p>
            <a:pPr marL="0" indent="0">
              <a:buNone/>
            </a:pPr>
            <a:r>
              <a:rPr lang="fi-FI" sz="8800" i="1" dirty="0"/>
              <a:t>	</a:t>
            </a:r>
            <a:r>
              <a:rPr lang="fi-FI" sz="8000" i="1" dirty="0"/>
              <a:t>Uudistus ei suoraan vaikuta kuluttajan valinnanvapauteen oikaisutavan 	suhteen. Direktiivin myötä KSL:n mukaiseen </a:t>
            </a:r>
            <a:r>
              <a:rPr lang="fi-FI" sz="8000" b="1" i="1" dirty="0"/>
              <a:t>myyjän virhevastuuaikaan 	on kuitenkin tulossa vuoden pidennys, jos tavara on virhevastuun nojalla 	korjattu. </a:t>
            </a:r>
            <a:r>
              <a:rPr lang="fi-FI" sz="8000" i="1" dirty="0"/>
              <a:t>Lisäksi direktiivissä mainitaan mahdollisuus antaa sijaislaite 	korjauksen ajaksi. Nähtäväksi jää, miten direktiivi Suomessa pannaan 	täytäntöön ja miten se muuttaa nykykäytäntöjä. </a:t>
            </a:r>
          </a:p>
          <a:p>
            <a:pPr marL="0" indent="0">
              <a:buNone/>
            </a:pPr>
            <a:endParaRPr lang="fi-FI" sz="2400" i="1" dirty="0"/>
          </a:p>
          <a:p>
            <a:endParaRPr lang="fi-FI" sz="2400" dirty="0"/>
          </a:p>
          <a:p>
            <a:pPr marL="0" indent="0">
              <a:buNone/>
            </a:pPr>
            <a:r>
              <a:rPr lang="fi-FI" sz="2400" dirty="0"/>
              <a:t>	</a:t>
            </a:r>
            <a:endParaRPr lang="fi-FI" dirty="0"/>
          </a:p>
        </p:txBody>
      </p:sp>
      <p:sp>
        <p:nvSpPr>
          <p:cNvPr id="4" name="Päivämäärän paikkamerkki 3">
            <a:extLst>
              <a:ext uri="{FF2B5EF4-FFF2-40B4-BE49-F238E27FC236}">
                <a16:creationId xmlns:a16="http://schemas.microsoft.com/office/drawing/2014/main" id="{B1E23D92-0D5F-4060-9C58-952B04771597}"/>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33D8D7C8-3D89-4169-B8D9-947F30C64494}"/>
              </a:ext>
            </a:extLst>
          </p:cNvPr>
          <p:cNvSpPr>
            <a:spLocks noGrp="1"/>
          </p:cNvSpPr>
          <p:nvPr>
            <p:ph type="sldNum" sz="quarter" idx="12"/>
          </p:nvPr>
        </p:nvSpPr>
        <p:spPr/>
        <p:txBody>
          <a:bodyPr/>
          <a:lstStyle/>
          <a:p>
            <a:fld id="{BCF0A276-16AC-415C-9B55-D9215934A45F}" type="slidenum">
              <a:rPr lang="fi-FI" smtClean="0"/>
              <a:t>24</a:t>
            </a:fld>
            <a:endParaRPr lang="fi-FI"/>
          </a:p>
        </p:txBody>
      </p:sp>
    </p:spTree>
    <p:extLst>
      <p:ext uri="{BB962C8B-B14F-4D97-AF65-F5344CB8AC3E}">
        <p14:creationId xmlns:p14="http://schemas.microsoft.com/office/powerpoint/2010/main" val="49750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Sijaislaite</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047358"/>
            <a:ext cx="10070168" cy="5167313"/>
          </a:xfrm>
        </p:spPr>
        <p:txBody>
          <a:bodyPr>
            <a:normAutofit lnSpcReduction="10000"/>
          </a:bodyPr>
          <a:lstStyle/>
          <a:p>
            <a:pPr>
              <a:lnSpc>
                <a:spcPct val="90000"/>
              </a:lnSpc>
              <a:spcBef>
                <a:spcPts val="1000"/>
              </a:spcBef>
              <a:defRPr/>
            </a:pPr>
            <a:endParaRPr lang="fi-FI" sz="2200" dirty="0"/>
          </a:p>
          <a:p>
            <a:pPr>
              <a:lnSpc>
                <a:spcPct val="90000"/>
              </a:lnSpc>
              <a:spcBef>
                <a:spcPts val="1000"/>
              </a:spcBef>
              <a:defRPr/>
            </a:pPr>
            <a:r>
              <a:rPr lang="fi-FI" sz="2200" dirty="0"/>
              <a:t>Nykylaissa ei säädetä sijaislaitteesta eikä sen antamiseen ole nimenomaista velvollisuutta </a:t>
            </a:r>
          </a:p>
          <a:p>
            <a:pPr>
              <a:lnSpc>
                <a:spcPct val="90000"/>
              </a:lnSpc>
              <a:spcBef>
                <a:spcPts val="1000"/>
              </a:spcBef>
              <a:defRPr/>
            </a:pPr>
            <a:r>
              <a:rPr lang="fi-FI" sz="2200" dirty="0"/>
              <a:t>Sijaislaitteen antaminen vähentää oikaisusta kuluttajalle aiheutuvaa haittaa ja voi jossain määrin pidentää kohtuullista virheen oikaisuaikaa</a:t>
            </a:r>
          </a:p>
          <a:p>
            <a:pPr>
              <a:lnSpc>
                <a:spcPct val="90000"/>
              </a:lnSpc>
              <a:spcBef>
                <a:spcPts val="1000"/>
              </a:spcBef>
              <a:defRPr/>
            </a:pPr>
            <a:r>
              <a:rPr lang="fi-FI" sz="2200" dirty="0"/>
              <a:t>Sijaislaitteen antamalla myyjä voi myös välttyä vahingonkorvausvastuulta</a:t>
            </a:r>
          </a:p>
          <a:p>
            <a:pPr marL="0" indent="0">
              <a:lnSpc>
                <a:spcPct val="90000"/>
              </a:lnSpc>
              <a:spcBef>
                <a:spcPts val="1000"/>
              </a:spcBef>
              <a:buNone/>
              <a:defRPr/>
            </a:pPr>
            <a:r>
              <a:rPr lang="fi-FI" sz="2200" dirty="0"/>
              <a:t>	</a:t>
            </a:r>
            <a:r>
              <a:rPr lang="fi-FI" sz="2200" i="1" dirty="0"/>
              <a:t>Kuluttajalla on aina oikeus korvaukseen virheestä hänelle 	aiheutuvista vahingoista. Korvattavaa vahinkoa voi olla esimerkiksi 	korvaavan tuotteen hankinnasta/vuokraamisesta aiheutuvat 	kustannukset  </a:t>
            </a:r>
            <a:r>
              <a:rPr lang="fi-FI" sz="2200" dirty="0"/>
              <a:t>-- </a:t>
            </a:r>
            <a:r>
              <a:rPr lang="fi-FI" sz="2200" i="1" dirty="0"/>
              <a:t>kuluttajalla luonnollisesti vahinkojen 	minimoimisvelvollisuus eikä turhia hankintoja tule tehdä</a:t>
            </a:r>
          </a:p>
          <a:p>
            <a:pPr>
              <a:lnSpc>
                <a:spcPct val="90000"/>
              </a:lnSpc>
              <a:spcBef>
                <a:spcPts val="1000"/>
              </a:spcBef>
              <a:defRPr/>
            </a:pPr>
            <a:r>
              <a:rPr lang="fi-FI" sz="2200" dirty="0"/>
              <a:t>Voidaan huomioida, kuinka tärkeästä laitteesta on kyse (</a:t>
            </a:r>
            <a:r>
              <a:rPr lang="fi-FI" sz="2200" i="1" dirty="0"/>
              <a:t>esimerkiksi älypuhelin nykyään välttämättömyyshyödyke, jonka virhe oikaistava hyvin ripeästi / herkästi tarjottava sijaislaitetta – ei myöskään voi edellyttää, että kaikilla kuluttajilla olisi omasta takaa varapuhelin). </a:t>
            </a:r>
            <a:endParaRPr lang="fi-FI" sz="2200" dirty="0"/>
          </a:p>
          <a:p>
            <a:pPr>
              <a:lnSpc>
                <a:spcPct val="90000"/>
              </a:lnSpc>
              <a:spcBef>
                <a:spcPts val="1000"/>
              </a:spcBef>
              <a:defRPr/>
            </a:pPr>
            <a:endParaRPr lang="fi-FI" sz="2200" i="1" dirty="0"/>
          </a:p>
          <a:p>
            <a:pPr>
              <a:lnSpc>
                <a:spcPct val="90000"/>
              </a:lnSpc>
              <a:spcBef>
                <a:spcPts val="1000"/>
              </a:spcBef>
              <a:defRPr/>
            </a:pPr>
            <a:endParaRPr lang="fi-FI" sz="2200" dirty="0"/>
          </a:p>
          <a:p>
            <a:pPr marL="0" indent="0">
              <a:lnSpc>
                <a:spcPct val="90000"/>
              </a:lnSpc>
              <a:spcBef>
                <a:spcPts val="1000"/>
              </a:spcBef>
              <a:buNone/>
              <a:defRPr/>
            </a:pPr>
            <a:endParaRPr lang="fi-FI" sz="2200" dirty="0"/>
          </a:p>
          <a:p>
            <a:pPr>
              <a:lnSpc>
                <a:spcPct val="90000"/>
              </a:lnSpc>
              <a:spcBef>
                <a:spcPts val="1000"/>
              </a:spcBef>
              <a:buFont typeface="Wingdings" panose="05000000000000000000" pitchFamily="2" charset="2"/>
              <a:buChar char="è"/>
              <a:defRPr/>
            </a:pPr>
            <a:endParaRPr lang="fi-FI" sz="2200" dirty="0"/>
          </a:p>
          <a:p>
            <a:pPr>
              <a:lnSpc>
                <a:spcPct val="90000"/>
              </a:lnSpc>
              <a:spcBef>
                <a:spcPts val="1000"/>
              </a:spcBef>
              <a:buFont typeface="Wingdings" panose="05000000000000000000" pitchFamily="2" charset="2"/>
              <a:buChar char="è"/>
              <a:defRPr/>
            </a:pPr>
            <a:endParaRPr lang="fi-FI" sz="2200" dirty="0"/>
          </a:p>
          <a:p>
            <a:pPr>
              <a:lnSpc>
                <a:spcPct val="90000"/>
              </a:lnSpc>
              <a:spcBef>
                <a:spcPts val="1000"/>
              </a:spcBef>
              <a:defRPr/>
            </a:pPr>
            <a:endParaRPr lang="fi-FI" sz="22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25</a:t>
            </a:fld>
            <a:endParaRPr lang="fi-FI"/>
          </a:p>
        </p:txBody>
      </p:sp>
    </p:spTree>
    <p:extLst>
      <p:ext uri="{BB962C8B-B14F-4D97-AF65-F5344CB8AC3E}">
        <p14:creationId xmlns:p14="http://schemas.microsoft.com/office/powerpoint/2010/main" val="256998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584462" y="288926"/>
            <a:ext cx="10504879" cy="835024"/>
          </a:xfrm>
        </p:spPr>
        <p:txBody>
          <a:bodyPr/>
          <a:lstStyle/>
          <a:p>
            <a:r>
              <a:rPr lang="fi-FI" sz="2800" dirty="0"/>
              <a:t> Tavaran vaihtaminen virheettömään </a:t>
            </a:r>
            <a:r>
              <a:rPr lang="fi-FI" sz="2800" i="1" dirty="0"/>
              <a:t>(ennakkokysymys)</a:t>
            </a:r>
            <a:endParaRPr lang="fi-FI" sz="2800" dirty="0"/>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518474" y="1123950"/>
            <a:ext cx="10570868" cy="5053013"/>
          </a:xfrm>
        </p:spPr>
        <p:txBody>
          <a:bodyPr>
            <a:normAutofit fontScale="85000" lnSpcReduction="10000"/>
          </a:bodyPr>
          <a:lstStyle/>
          <a:p>
            <a:r>
              <a:rPr lang="fi-FI" sz="2000" dirty="0"/>
              <a:t>Lakiteksti: Ostajalla on oikeus valintansa mukaan vaatia, että myyjä joko korjaa virheen tai </a:t>
            </a:r>
            <a:r>
              <a:rPr lang="fi-FI" sz="2000" b="1" dirty="0"/>
              <a:t>toimittaa virheettömän tavaran</a:t>
            </a:r>
          </a:p>
          <a:p>
            <a:r>
              <a:rPr lang="fi-FI" sz="2000" dirty="0"/>
              <a:t>KRIL jaostopäätös D/2618/32/2022:</a:t>
            </a:r>
          </a:p>
          <a:p>
            <a:pPr marL="0" indent="0">
              <a:buNone/>
            </a:pPr>
            <a:r>
              <a:rPr lang="fi-FI" sz="2000" i="1" dirty="0"/>
              <a:t>	Vahvan sopimusoikeudellisen lähtökohdan mukaan sopimus sitoo sen 	osapuolia. 	Sopimuspuolilla ei ole lähtökohtaisesti oikeutta muuttaa omaa suoritustaan sopimuksen 	sisältöä vastaamattomaksi ilman sopimuskumppaninsa myötävaikutusta. </a:t>
            </a:r>
          </a:p>
          <a:p>
            <a:pPr marL="0" indent="0">
              <a:buNone/>
            </a:pPr>
            <a:r>
              <a:rPr lang="fi-FI" sz="2000" dirty="0"/>
              <a:t>	</a:t>
            </a:r>
            <a:r>
              <a:rPr lang="fi-FI" sz="2000" i="1" dirty="0"/>
              <a:t>Asiassa esitetyn perusteella ostajan pelikonsoli on ollut </a:t>
            </a:r>
            <a:r>
              <a:rPr lang="fi-FI" sz="2000" b="1" i="1" dirty="0"/>
              <a:t>saapuessaan </a:t>
            </a:r>
            <a:r>
              <a:rPr lang="fi-FI" sz="2000" i="1" dirty="0"/>
              <a:t>uusi ja käyttämätön, </a:t>
            </a:r>
            <a:r>
              <a:rPr lang="fi-FI" sz="2000" b="1" i="1" dirty="0"/>
              <a:t>	</a:t>
            </a:r>
            <a:r>
              <a:rPr lang="fi-FI" sz="2000" i="1" dirty="0"/>
              <a:t>mutta </a:t>
            </a:r>
            <a:r>
              <a:rPr lang="fi-FI" sz="2000" b="1" i="1" dirty="0"/>
              <a:t>virheellinen. </a:t>
            </a:r>
            <a:r>
              <a:rPr lang="fi-FI" sz="2000" i="1" dirty="0"/>
              <a:t>Lautakunta katsoo kuluttajansuojalain 5 luvun 18 §:n 1 momentti sekä 	edellä kuvattu sopimusoikeudellinen lähtökohta huomioiden, että myyjän tulee virhettä 	oikaistessaan toimittaa ostajalle virheellisen tavaran tilalle virheetön ja sopimuksen sisältöä 	vastaava tuote, </a:t>
            </a:r>
            <a:r>
              <a:rPr lang="fi-FI" sz="2000" b="1" i="1" dirty="0"/>
              <a:t>joka tässä tapauksessa on uusi ja käyttämätön pelikonsoli</a:t>
            </a:r>
            <a:r>
              <a:rPr lang="fi-FI" sz="2000" i="1" dirty="0"/>
              <a:t>. </a:t>
            </a:r>
          </a:p>
          <a:p>
            <a:r>
              <a:rPr lang="fi-FI" sz="2000" dirty="0"/>
              <a:t>Ratkaisu ei suoraan vastaa kysymykseen, voiko vaihdettava laite olla takuukorjattu kun kaupasta kulunut jo pidempi aika. </a:t>
            </a:r>
          </a:p>
          <a:p>
            <a:r>
              <a:rPr lang="fi-FI" sz="2000" dirty="0"/>
              <a:t>Kuluttaja saa vaihtotilanteessa edellyttää, että korvaavalla laitteella on kestoikää jäljellä alkuperäistä vastaavasti, mutta toisaalta ei ole perusteltua, että kuluttaja hyötyisi virheestä.  </a:t>
            </a:r>
          </a:p>
          <a:p>
            <a:endParaRPr lang="fi-FI" sz="2000" i="1" dirty="0"/>
          </a:p>
          <a:p>
            <a:pPr marL="0" indent="0">
              <a:buNone/>
            </a:pPr>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a:xfrm>
            <a:off x="5251076" y="6351493"/>
            <a:ext cx="1689847" cy="217581"/>
          </a:xfrm>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26</a:t>
            </a:fld>
            <a:endParaRPr lang="fi-FI"/>
          </a:p>
        </p:txBody>
      </p:sp>
    </p:spTree>
    <p:extLst>
      <p:ext uri="{BB962C8B-B14F-4D97-AF65-F5344CB8AC3E}">
        <p14:creationId xmlns:p14="http://schemas.microsoft.com/office/powerpoint/2010/main" val="3641042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584462" y="288926"/>
            <a:ext cx="10504879" cy="835024"/>
          </a:xfrm>
        </p:spPr>
        <p:txBody>
          <a:bodyPr/>
          <a:lstStyle/>
          <a:p>
            <a:r>
              <a:rPr lang="fi-FI" sz="2800" dirty="0"/>
              <a:t> Hinnanalennus</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518474" y="1123950"/>
            <a:ext cx="10570868" cy="5053013"/>
          </a:xfrm>
        </p:spPr>
        <p:txBody>
          <a:bodyPr>
            <a:normAutofit/>
          </a:bodyPr>
          <a:lstStyle/>
          <a:p>
            <a:r>
              <a:rPr lang="fi-FI" sz="2400" dirty="0"/>
              <a:t>Jos virhettä ei ole asianmukaisesti oikaistu tai virhe uusiutuu, ostaja saa vaatia hinnanalennusta</a:t>
            </a:r>
          </a:p>
          <a:p>
            <a:r>
              <a:rPr lang="fi-FI" sz="2400" dirty="0"/>
              <a:t>Laissa ei ole täsmällisiä säännöksiä hinnanalennuksen määrittämisestä</a:t>
            </a:r>
          </a:p>
          <a:p>
            <a:pPr marL="0" indent="0">
              <a:buNone/>
            </a:pPr>
            <a:r>
              <a:rPr lang="fi-FI" sz="2400" dirty="0"/>
              <a:t>	&gt; hinnanalennuksen suuruus joudutaan yleensä tapauskohtaisesti 	arvioimaan, mm. vian luonne huomioiden </a:t>
            </a:r>
          </a:p>
          <a:p>
            <a:r>
              <a:rPr lang="fi-FI" sz="2400" dirty="0"/>
              <a:t>Yhtenä arviointiperusteena voi käyttää sitä, kuinka paljon tavaran oletettavasta käyttöiästä on ollut vikaantumishetkellä jäljellä</a:t>
            </a:r>
          </a:p>
          <a:p>
            <a:endParaRPr lang="fi-FI" sz="2000" dirty="0"/>
          </a:p>
          <a:p>
            <a:endParaRPr lang="fi-FI" sz="2000" dirty="0"/>
          </a:p>
          <a:p>
            <a:pPr marL="0" indent="0">
              <a:buNone/>
            </a:pPr>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a:xfrm>
            <a:off x="5251076" y="6351493"/>
            <a:ext cx="1689847" cy="217581"/>
          </a:xfrm>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27</a:t>
            </a:fld>
            <a:endParaRPr lang="fi-FI"/>
          </a:p>
        </p:txBody>
      </p:sp>
    </p:spTree>
    <p:extLst>
      <p:ext uri="{BB962C8B-B14F-4D97-AF65-F5344CB8AC3E}">
        <p14:creationId xmlns:p14="http://schemas.microsoft.com/office/powerpoint/2010/main" val="169802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9771A8-0B44-4F01-A286-7AAB7151CCDE}"/>
              </a:ext>
            </a:extLst>
          </p:cNvPr>
          <p:cNvSpPr>
            <a:spLocks noGrp="1"/>
          </p:cNvSpPr>
          <p:nvPr>
            <p:ph type="title"/>
          </p:nvPr>
        </p:nvSpPr>
        <p:spPr>
          <a:xfrm>
            <a:off x="790575" y="288926"/>
            <a:ext cx="10298767" cy="596899"/>
          </a:xfrm>
        </p:spPr>
        <p:txBody>
          <a:bodyPr/>
          <a:lstStyle/>
          <a:p>
            <a:r>
              <a:rPr lang="fi-FI" sz="2800" dirty="0"/>
              <a:t>Kaupan purku</a:t>
            </a:r>
          </a:p>
        </p:txBody>
      </p:sp>
      <p:sp>
        <p:nvSpPr>
          <p:cNvPr id="3" name="Sisällön paikkamerkki 2">
            <a:extLst>
              <a:ext uri="{FF2B5EF4-FFF2-40B4-BE49-F238E27FC236}">
                <a16:creationId xmlns:a16="http://schemas.microsoft.com/office/drawing/2014/main" id="{2556069E-A97C-4B84-9C08-7FBB2963F352}"/>
              </a:ext>
            </a:extLst>
          </p:cNvPr>
          <p:cNvSpPr>
            <a:spLocks noGrp="1"/>
          </p:cNvSpPr>
          <p:nvPr>
            <p:ph idx="1"/>
          </p:nvPr>
        </p:nvSpPr>
        <p:spPr>
          <a:xfrm>
            <a:off x="714375" y="990600"/>
            <a:ext cx="10374967" cy="5186363"/>
          </a:xfrm>
        </p:spPr>
        <p:txBody>
          <a:bodyPr>
            <a:normAutofit fontScale="85000" lnSpcReduction="20000"/>
          </a:bodyPr>
          <a:lstStyle/>
          <a:p>
            <a:r>
              <a:rPr lang="fi-FI" dirty="0"/>
              <a:t>Jos virhettä ei ole asianmukaisesti oikaistu tai virhe uusiutuu, kuluttaja saa hinnanalennuksen sijasta vaatia kaupan purkua (virheen oltava vähäistä suurempi – myyjällä näyttötaakka virheen vähäisyydestä)</a:t>
            </a:r>
          </a:p>
          <a:p>
            <a:r>
              <a:rPr lang="fi-FI" dirty="0"/>
              <a:t>Myyjän on purkutilanteessa maksettava palautettavalle kauppahinnalle tuottokorko </a:t>
            </a:r>
          </a:p>
          <a:p>
            <a:r>
              <a:rPr lang="fi-FI" dirty="0"/>
              <a:t>Kuluttajan on purkutilanteessa maksettava kohtuullinen korvaus tavarasta saamastaan käyttöhyödystä</a:t>
            </a:r>
          </a:p>
          <a:p>
            <a:pPr marL="0" indent="0">
              <a:buNone/>
            </a:pPr>
            <a:r>
              <a:rPr lang="fi-FI" dirty="0"/>
              <a:t>	- Kuluttajariitalautakunnan nykyisen ratkaisukäytännön 	mukaan käyttöhyötyä ei huomioida, jos kauppa puretaan 	takuuaikana</a:t>
            </a:r>
          </a:p>
          <a:p>
            <a:pPr marL="0" indent="0">
              <a:buNone/>
            </a:pPr>
            <a:r>
              <a:rPr lang="fi-FI" dirty="0"/>
              <a:t>	- Jos kauppa puretaan takuuajan jälkeen, käyttöhyöty 	voidaan huomioida koko siltä ajalta, kun tavara ollut 	kuluttajalla</a:t>
            </a:r>
          </a:p>
          <a:p>
            <a:endParaRPr lang="fi-FI" dirty="0"/>
          </a:p>
        </p:txBody>
      </p:sp>
      <p:sp>
        <p:nvSpPr>
          <p:cNvPr id="4" name="Päivämäärän paikkamerkki 3">
            <a:extLst>
              <a:ext uri="{FF2B5EF4-FFF2-40B4-BE49-F238E27FC236}">
                <a16:creationId xmlns:a16="http://schemas.microsoft.com/office/drawing/2014/main" id="{C6FD6783-31F1-4B5F-AD4D-FABD89D58720}"/>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D7656618-0A03-461E-9308-AFE01F1C1531}"/>
              </a:ext>
            </a:extLst>
          </p:cNvPr>
          <p:cNvSpPr>
            <a:spLocks noGrp="1"/>
          </p:cNvSpPr>
          <p:nvPr>
            <p:ph type="sldNum" sz="quarter" idx="12"/>
          </p:nvPr>
        </p:nvSpPr>
        <p:spPr/>
        <p:txBody>
          <a:bodyPr/>
          <a:lstStyle/>
          <a:p>
            <a:fld id="{BCF0A276-16AC-415C-9B55-D9215934A45F}" type="slidenum">
              <a:rPr lang="fi-FI" smtClean="0"/>
              <a:t>28</a:t>
            </a:fld>
            <a:endParaRPr lang="fi-FI"/>
          </a:p>
        </p:txBody>
      </p:sp>
    </p:spTree>
    <p:extLst>
      <p:ext uri="{BB962C8B-B14F-4D97-AF65-F5344CB8AC3E}">
        <p14:creationId xmlns:p14="http://schemas.microsoft.com/office/powerpoint/2010/main" val="995492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9771A8-0B44-4F01-A286-7AAB7151CCDE}"/>
              </a:ext>
            </a:extLst>
          </p:cNvPr>
          <p:cNvSpPr>
            <a:spLocks noGrp="1"/>
          </p:cNvSpPr>
          <p:nvPr>
            <p:ph type="title"/>
          </p:nvPr>
        </p:nvSpPr>
        <p:spPr>
          <a:xfrm>
            <a:off x="790575" y="288926"/>
            <a:ext cx="10298767" cy="596899"/>
          </a:xfrm>
        </p:spPr>
        <p:txBody>
          <a:bodyPr/>
          <a:lstStyle/>
          <a:p>
            <a:r>
              <a:rPr lang="fi-FI" sz="2800" dirty="0"/>
              <a:t>Vahingonkorvaus</a:t>
            </a:r>
          </a:p>
        </p:txBody>
      </p:sp>
      <p:sp>
        <p:nvSpPr>
          <p:cNvPr id="3" name="Sisällön paikkamerkki 2">
            <a:extLst>
              <a:ext uri="{FF2B5EF4-FFF2-40B4-BE49-F238E27FC236}">
                <a16:creationId xmlns:a16="http://schemas.microsoft.com/office/drawing/2014/main" id="{2556069E-A97C-4B84-9C08-7FBB2963F352}"/>
              </a:ext>
            </a:extLst>
          </p:cNvPr>
          <p:cNvSpPr>
            <a:spLocks noGrp="1"/>
          </p:cNvSpPr>
          <p:nvPr>
            <p:ph idx="1"/>
          </p:nvPr>
        </p:nvSpPr>
        <p:spPr>
          <a:xfrm>
            <a:off x="714375" y="990600"/>
            <a:ext cx="10374967" cy="5186363"/>
          </a:xfrm>
        </p:spPr>
        <p:txBody>
          <a:bodyPr>
            <a:normAutofit fontScale="77500" lnSpcReduction="20000"/>
          </a:bodyPr>
          <a:lstStyle/>
          <a:p>
            <a:r>
              <a:rPr lang="fi-FI" b="1" dirty="0"/>
              <a:t>Välittömät vahingot on aina korvattava</a:t>
            </a:r>
          </a:p>
          <a:p>
            <a:pPr marL="0" indent="0">
              <a:buNone/>
            </a:pPr>
            <a:r>
              <a:rPr lang="fi-FI" dirty="0"/>
              <a:t>	- esimerkiksi virheen aiheuttamat kohtuulliset matka-, posti- ja 	puhelinkulut, 	virheen selvittelykulut (tavarantarkastajan lausunto tms.) 	sekä tavaraa korvaavien palvelusten käyttämisestä aiheutuneet 	tarpeelliset menot </a:t>
            </a:r>
          </a:p>
          <a:p>
            <a:pPr marL="0" indent="0">
              <a:buNone/>
            </a:pPr>
            <a:r>
              <a:rPr lang="fi-FI" dirty="0"/>
              <a:t>	- oltava näyttö vahingon syntymisestä ja määrästä (kuitti tai muu 	luotettava selvitys)</a:t>
            </a:r>
          </a:p>
          <a:p>
            <a:pPr marL="0" indent="0">
              <a:buNone/>
            </a:pPr>
            <a:r>
              <a:rPr lang="fi-FI" dirty="0"/>
              <a:t>	- toimittava niin, että kulut jäävät mahdollisimman vähäisiksi</a:t>
            </a:r>
          </a:p>
          <a:p>
            <a:r>
              <a:rPr lang="fi-FI" b="1" dirty="0"/>
              <a:t>Välilliset vahingot on korvattava, jos myyjä on menetellyt huolimattomasti</a:t>
            </a:r>
          </a:p>
          <a:p>
            <a:pPr marL="0" indent="0">
              <a:buNone/>
            </a:pPr>
            <a:r>
              <a:rPr lang="fi-FI" dirty="0"/>
              <a:t>	- esimerkiksi ansionmenetys tai tavaran olennainen käyttöhyödyn 	menetys tai muu merkittävä haitta</a:t>
            </a:r>
          </a:p>
          <a:p>
            <a:pPr marL="0" indent="0">
              <a:buNone/>
            </a:pPr>
            <a:r>
              <a:rPr lang="fi-FI" dirty="0"/>
              <a:t>	- jos esimerkiksi virhekorjaus viivästyy merkittävästi eikä sijaislaitetta ole 	annettu, voi kuluttajalla olla oikeus rahalliseen korvaukseen siitä, ettei 	ole voinut tavaraa käyttää </a:t>
            </a:r>
          </a:p>
          <a:p>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C6FD6783-31F1-4B5F-AD4D-FABD89D58720}"/>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D7656618-0A03-461E-9308-AFE01F1C1531}"/>
              </a:ext>
            </a:extLst>
          </p:cNvPr>
          <p:cNvSpPr>
            <a:spLocks noGrp="1"/>
          </p:cNvSpPr>
          <p:nvPr>
            <p:ph type="sldNum" sz="quarter" idx="12"/>
          </p:nvPr>
        </p:nvSpPr>
        <p:spPr/>
        <p:txBody>
          <a:bodyPr/>
          <a:lstStyle/>
          <a:p>
            <a:fld id="{BCF0A276-16AC-415C-9B55-D9215934A45F}" type="slidenum">
              <a:rPr lang="fi-FI" smtClean="0"/>
              <a:t>29</a:t>
            </a:fld>
            <a:endParaRPr lang="fi-FI"/>
          </a:p>
        </p:txBody>
      </p:sp>
    </p:spTree>
    <p:extLst>
      <p:ext uri="{BB962C8B-B14F-4D97-AF65-F5344CB8AC3E}">
        <p14:creationId xmlns:p14="http://schemas.microsoft.com/office/powerpoint/2010/main" val="255407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Kuluttajansuojalaki asettaa raamit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1019174" y="1009650"/>
            <a:ext cx="10070168" cy="5167313"/>
          </a:xfrm>
        </p:spPr>
        <p:txBody>
          <a:bodyPr>
            <a:normAutofit/>
          </a:bodyPr>
          <a:lstStyle/>
          <a:p>
            <a:pPr>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Kuluttajansuojalain säännökset on pääosin pakottavia siten, ettei niistä voi poiketa kuluttajan vahingoksi edes erikseen sopimalla</a:t>
            </a: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Pakottavan lain vastainen ehto on suoraan mitätön </a:t>
            </a:r>
          </a:p>
          <a:p>
            <a:pPr marL="0" marR="0" lvl="0" indent="0" algn="l" defTabSz="914400" rtl="0" eaLnBrk="1" fontAlgn="auto" latinLnBrk="0" hangingPunct="1">
              <a:lnSpc>
                <a:spcPct val="100000"/>
              </a:lnSpc>
              <a:spcBef>
                <a:spcPts val="1800"/>
              </a:spcBef>
              <a:spcAft>
                <a:spcPts val="0"/>
              </a:spcAft>
              <a:buClrTx/>
              <a:buSzTx/>
              <a:buNone/>
              <a:tabLst/>
              <a:defRPr/>
            </a:pPr>
            <a:r>
              <a:rPr lang="fi-FI" sz="2200" dirty="0">
                <a:solidFill>
                  <a:srgbClr val="071D49"/>
                </a:solidFill>
                <a:latin typeface="Century Gothic" panose="020F0302020204030204"/>
              </a:rPr>
              <a:t>	- esimerkiksi ehdot, joilla on rajoitettu virhevastuun kestoa ajallisesti 	tai rajattu vahingonkorvausvastuun ulkopuolelle välilliset vahingot</a:t>
            </a:r>
            <a:endPar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Kohtuuttomia ehtoja voidaan sovitella (kohtuullistaa tai jättää kokonaan huomioimatta)</a:t>
            </a: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Yrityksen laatimaa epäselvää sopimusehtoa on tulkittava kuluttajan hyväksi</a:t>
            </a:r>
          </a:p>
          <a:p>
            <a:pPr marL="0" marR="0" lvl="0" indent="0" algn="l" defTabSz="914400" rtl="0" eaLnBrk="1" fontAlgn="auto" latinLnBrk="0" hangingPunct="1">
              <a:lnSpc>
                <a:spcPct val="100000"/>
              </a:lnSpc>
              <a:spcBef>
                <a:spcPts val="1800"/>
              </a:spcBef>
              <a:spcAft>
                <a:spcPts val="0"/>
              </a:spcAft>
              <a:buClrTx/>
              <a:buSzTx/>
              <a:buNone/>
              <a:tabLst/>
              <a:defRPr/>
            </a:pPr>
            <a:r>
              <a:rPr lang="fi-FI" sz="2200" dirty="0">
                <a:solidFill>
                  <a:srgbClr val="071D49"/>
                </a:solidFill>
                <a:latin typeface="Century Gothic" panose="020F0302020204030204"/>
              </a:rPr>
              <a:t>	- koskee myös tilanteita, joissa takuun sisältö epäselvä</a:t>
            </a:r>
            <a:endPar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3</a:t>
            </a:fld>
            <a:endParaRPr lang="fi-FI"/>
          </a:p>
        </p:txBody>
      </p:sp>
    </p:spTree>
    <p:extLst>
      <p:ext uri="{BB962C8B-B14F-4D97-AF65-F5344CB8AC3E}">
        <p14:creationId xmlns:p14="http://schemas.microsoft.com/office/powerpoint/2010/main" val="41205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9771A8-0B44-4F01-A286-7AAB7151CCDE}"/>
              </a:ext>
            </a:extLst>
          </p:cNvPr>
          <p:cNvSpPr>
            <a:spLocks noGrp="1"/>
          </p:cNvSpPr>
          <p:nvPr>
            <p:ph type="title"/>
          </p:nvPr>
        </p:nvSpPr>
        <p:spPr>
          <a:xfrm>
            <a:off x="790575" y="288926"/>
            <a:ext cx="10298767" cy="596899"/>
          </a:xfrm>
        </p:spPr>
        <p:txBody>
          <a:bodyPr/>
          <a:lstStyle/>
          <a:p>
            <a:r>
              <a:rPr lang="fi-FI" sz="2800" dirty="0"/>
              <a:t>Joitain kuluttajan velvollisuuksia</a:t>
            </a:r>
          </a:p>
        </p:txBody>
      </p:sp>
      <p:sp>
        <p:nvSpPr>
          <p:cNvPr id="3" name="Sisällön paikkamerkki 2">
            <a:extLst>
              <a:ext uri="{FF2B5EF4-FFF2-40B4-BE49-F238E27FC236}">
                <a16:creationId xmlns:a16="http://schemas.microsoft.com/office/drawing/2014/main" id="{2556069E-A97C-4B84-9C08-7FBB2963F352}"/>
              </a:ext>
            </a:extLst>
          </p:cNvPr>
          <p:cNvSpPr>
            <a:spLocks noGrp="1"/>
          </p:cNvSpPr>
          <p:nvPr>
            <p:ph idx="1"/>
          </p:nvPr>
        </p:nvSpPr>
        <p:spPr>
          <a:xfrm>
            <a:off x="714375" y="990600"/>
            <a:ext cx="10374967" cy="5186363"/>
          </a:xfrm>
        </p:spPr>
        <p:txBody>
          <a:bodyPr>
            <a:normAutofit fontScale="77500" lnSpcReduction="20000"/>
          </a:bodyPr>
          <a:lstStyle/>
          <a:p>
            <a:r>
              <a:rPr lang="fi-FI" b="1" dirty="0"/>
              <a:t>Reklamointivelvollisuus</a:t>
            </a:r>
          </a:p>
          <a:p>
            <a:pPr marL="0" indent="0">
              <a:buNone/>
            </a:pPr>
            <a:r>
              <a:rPr lang="fi-FI" sz="2600" dirty="0"/>
              <a:t>	- </a:t>
            </a:r>
            <a:r>
              <a:rPr lang="fi-FI" sz="2800" dirty="0"/>
              <a:t>tehtävä kohtuullisessa ajassa, yleensä muutaman kuukauden sisällä 	virheen havaitsemisesta tai kun se olisi pitänyt havaita</a:t>
            </a:r>
          </a:p>
          <a:p>
            <a:pPr marL="357187" lvl="4" indent="0">
              <a:buNone/>
            </a:pPr>
            <a:r>
              <a:rPr lang="fi-FI" sz="2800" dirty="0"/>
              <a:t>	- </a:t>
            </a:r>
            <a:r>
              <a:rPr lang="fi-FI" sz="2800" dirty="0" err="1"/>
              <a:t>Huom</a:t>
            </a:r>
            <a:r>
              <a:rPr lang="fi-FI" sz="2800" dirty="0"/>
              <a:t>! Laissa mainittu kahden kuukauden aika ei ole maksimiaika, 	vaan minimiaika reklamaation tekemiselle</a:t>
            </a:r>
          </a:p>
          <a:p>
            <a:pPr marL="357187" lvl="4" indent="0">
              <a:buNone/>
            </a:pPr>
            <a:endParaRPr lang="fi-FI" dirty="0"/>
          </a:p>
          <a:p>
            <a:r>
              <a:rPr lang="fi-FI" b="1" dirty="0"/>
              <a:t>Annettava oikaisumahdollisuus</a:t>
            </a:r>
          </a:p>
          <a:p>
            <a:pPr marL="0" indent="0">
              <a:buNone/>
            </a:pPr>
            <a:r>
              <a:rPr lang="fi-FI" dirty="0"/>
              <a:t>	- edesautettava omilla toimillaan virheen selvittämistä ja oikaisua</a:t>
            </a:r>
          </a:p>
          <a:p>
            <a:r>
              <a:rPr lang="fi-FI" b="1" dirty="0"/>
              <a:t>Esitettävä ostotapahtumasta näyttö</a:t>
            </a:r>
          </a:p>
          <a:p>
            <a:pPr marL="0" indent="0">
              <a:buNone/>
            </a:pPr>
            <a:r>
              <a:rPr lang="fi-FI" dirty="0"/>
              <a:t>	- kuluttajalla on näyttötaakka siitä, että hän on ostanut tuotteen juuri 	siltä myyjältä, jolle reklamaatio on esitetty. Pelkästään se ei riitä 	näytöksi, että myyjä myy ko. tuotetta, jos kyse on tuotteesta, jota on 	muutoinkin kaupan</a:t>
            </a:r>
          </a:p>
        </p:txBody>
      </p:sp>
      <p:sp>
        <p:nvSpPr>
          <p:cNvPr id="4" name="Päivämäärän paikkamerkki 3">
            <a:extLst>
              <a:ext uri="{FF2B5EF4-FFF2-40B4-BE49-F238E27FC236}">
                <a16:creationId xmlns:a16="http://schemas.microsoft.com/office/drawing/2014/main" id="{C6FD6783-31F1-4B5F-AD4D-FABD89D58720}"/>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D7656618-0A03-461E-9308-AFE01F1C1531}"/>
              </a:ext>
            </a:extLst>
          </p:cNvPr>
          <p:cNvSpPr>
            <a:spLocks noGrp="1"/>
          </p:cNvSpPr>
          <p:nvPr>
            <p:ph type="sldNum" sz="quarter" idx="12"/>
          </p:nvPr>
        </p:nvSpPr>
        <p:spPr/>
        <p:txBody>
          <a:bodyPr/>
          <a:lstStyle/>
          <a:p>
            <a:fld id="{BCF0A276-16AC-415C-9B55-D9215934A45F}" type="slidenum">
              <a:rPr lang="fi-FI" smtClean="0"/>
              <a:t>30</a:t>
            </a:fld>
            <a:endParaRPr lang="fi-FI"/>
          </a:p>
        </p:txBody>
      </p:sp>
    </p:spTree>
    <p:extLst>
      <p:ext uri="{BB962C8B-B14F-4D97-AF65-F5344CB8AC3E}">
        <p14:creationId xmlns:p14="http://schemas.microsoft.com/office/powerpoint/2010/main" val="2500873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9771A8-0B44-4F01-A286-7AAB7151CCDE}"/>
              </a:ext>
            </a:extLst>
          </p:cNvPr>
          <p:cNvSpPr>
            <a:spLocks noGrp="1"/>
          </p:cNvSpPr>
          <p:nvPr>
            <p:ph type="title"/>
          </p:nvPr>
        </p:nvSpPr>
        <p:spPr>
          <a:xfrm>
            <a:off x="790575" y="288926"/>
            <a:ext cx="10298767" cy="596899"/>
          </a:xfrm>
        </p:spPr>
        <p:txBody>
          <a:bodyPr/>
          <a:lstStyle/>
          <a:p>
            <a:r>
              <a:rPr lang="fi-FI" sz="2800" dirty="0"/>
              <a:t>Lisätietoa</a:t>
            </a:r>
          </a:p>
        </p:txBody>
      </p:sp>
      <p:sp>
        <p:nvSpPr>
          <p:cNvPr id="3" name="Sisällön paikkamerkki 2">
            <a:extLst>
              <a:ext uri="{FF2B5EF4-FFF2-40B4-BE49-F238E27FC236}">
                <a16:creationId xmlns:a16="http://schemas.microsoft.com/office/drawing/2014/main" id="{2556069E-A97C-4B84-9C08-7FBB2963F352}"/>
              </a:ext>
            </a:extLst>
          </p:cNvPr>
          <p:cNvSpPr>
            <a:spLocks noGrp="1"/>
          </p:cNvSpPr>
          <p:nvPr>
            <p:ph idx="1"/>
          </p:nvPr>
        </p:nvSpPr>
        <p:spPr>
          <a:xfrm>
            <a:off x="714375" y="990600"/>
            <a:ext cx="10374967" cy="5186363"/>
          </a:xfrm>
        </p:spPr>
        <p:txBody>
          <a:bodyPr>
            <a:normAutofit/>
          </a:bodyPr>
          <a:lstStyle/>
          <a:p>
            <a:r>
              <a:rPr lang="fi-FI" dirty="0">
                <a:hlinkClick r:id="rId2"/>
              </a:rPr>
              <a:t>https://www.kkv.fi/kuluttaja-asiat/tietoa-ja-ohjeita-yrityksille/</a:t>
            </a:r>
            <a:endParaRPr lang="fi-FI" dirty="0"/>
          </a:p>
          <a:p>
            <a:r>
              <a:rPr lang="fi-FI" dirty="0">
                <a:hlinkClick r:id="rId3"/>
              </a:rPr>
              <a:t>https://www.kkv.fi/kuluttaja-asiat/tietoa-ja-ohjeita-yrityksille/kuluttaja-asiamiehen-linjaukset/</a:t>
            </a:r>
            <a:endParaRPr lang="fi-FI" dirty="0"/>
          </a:p>
          <a:p>
            <a:r>
              <a:rPr lang="fi-FI" dirty="0">
                <a:hlinkClick r:id="rId4"/>
              </a:rPr>
              <a:t>https://www.kkv.fi/kuluttaja-asiat/tietoa-ja-ohjeita-yrityksille/kuluttaja-asiamiehen-ohjeistukset/</a:t>
            </a:r>
            <a:endParaRPr lang="fi-FI" dirty="0"/>
          </a:p>
          <a:p>
            <a:endParaRPr lang="fi-FI" dirty="0"/>
          </a:p>
        </p:txBody>
      </p:sp>
      <p:sp>
        <p:nvSpPr>
          <p:cNvPr id="4" name="Päivämäärän paikkamerkki 3">
            <a:extLst>
              <a:ext uri="{FF2B5EF4-FFF2-40B4-BE49-F238E27FC236}">
                <a16:creationId xmlns:a16="http://schemas.microsoft.com/office/drawing/2014/main" id="{C6FD6783-31F1-4B5F-AD4D-FABD89D58720}"/>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D7656618-0A03-461E-9308-AFE01F1C1531}"/>
              </a:ext>
            </a:extLst>
          </p:cNvPr>
          <p:cNvSpPr>
            <a:spLocks noGrp="1"/>
          </p:cNvSpPr>
          <p:nvPr>
            <p:ph type="sldNum" sz="quarter" idx="12"/>
          </p:nvPr>
        </p:nvSpPr>
        <p:spPr/>
        <p:txBody>
          <a:bodyPr/>
          <a:lstStyle/>
          <a:p>
            <a:fld id="{BCF0A276-16AC-415C-9B55-D9215934A45F}" type="slidenum">
              <a:rPr lang="fi-FI" smtClean="0"/>
              <a:t>31</a:t>
            </a:fld>
            <a:endParaRPr lang="fi-FI"/>
          </a:p>
        </p:txBody>
      </p:sp>
    </p:spTree>
    <p:extLst>
      <p:ext uri="{BB962C8B-B14F-4D97-AF65-F5344CB8AC3E}">
        <p14:creationId xmlns:p14="http://schemas.microsoft.com/office/powerpoint/2010/main" val="944829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1AA91-274B-49ED-B6BF-9CB60576A29D}"/>
              </a:ext>
            </a:extLst>
          </p:cNvPr>
          <p:cNvSpPr>
            <a:spLocks noGrp="1"/>
          </p:cNvSpPr>
          <p:nvPr>
            <p:ph type="ctrTitle"/>
          </p:nvPr>
        </p:nvSpPr>
        <p:spPr>
          <a:xfrm>
            <a:off x="838986" y="1036948"/>
            <a:ext cx="9781513" cy="4506601"/>
          </a:xfrm>
        </p:spPr>
        <p:txBody>
          <a:bodyPr/>
          <a:lstStyle/>
          <a:p>
            <a:br>
              <a:rPr lang="fi-FI" sz="2400" dirty="0"/>
            </a:br>
            <a:br>
              <a:rPr lang="fi-FI" sz="2400" dirty="0"/>
            </a:br>
            <a:r>
              <a:rPr lang="fi-FI" sz="2400" dirty="0"/>
              <a:t>				</a:t>
            </a:r>
            <a:r>
              <a:rPr lang="fi-FI" sz="5400" dirty="0"/>
              <a:t>Lopuksi</a:t>
            </a:r>
            <a:br>
              <a:rPr lang="fi-FI" sz="2400" dirty="0"/>
            </a:br>
            <a:br>
              <a:rPr lang="fi-FI" sz="2400" dirty="0"/>
            </a:br>
            <a:br>
              <a:rPr lang="fi-FI" sz="2400" dirty="0"/>
            </a:br>
            <a:r>
              <a:rPr lang="fi-FI" sz="4800" dirty="0"/>
              <a:t>Lyhyesti kuluttajaviranomaisista</a:t>
            </a:r>
            <a:br>
              <a:rPr lang="fi-FI" sz="4800" dirty="0"/>
            </a:br>
            <a:r>
              <a:rPr lang="fi-FI" sz="4800" dirty="0"/>
              <a:t>KKV Kampus</a:t>
            </a:r>
            <a:br>
              <a:rPr lang="fi-FI" sz="4800" dirty="0"/>
            </a:br>
            <a:br>
              <a:rPr lang="fi-FI" sz="2400" dirty="0"/>
            </a:br>
            <a:br>
              <a:rPr lang="fi-FI" sz="2400" dirty="0"/>
            </a:br>
            <a:br>
              <a:rPr lang="fi-FI" sz="2400" dirty="0"/>
            </a:br>
            <a:br>
              <a:rPr lang="fi-FI" sz="2400" dirty="0"/>
            </a:br>
            <a:br>
              <a:rPr lang="fi-FI" sz="2400" dirty="0"/>
            </a:br>
            <a:endParaRPr lang="fi-FI" sz="2400" dirty="0"/>
          </a:p>
        </p:txBody>
      </p:sp>
      <p:sp>
        <p:nvSpPr>
          <p:cNvPr id="10" name="Päivämäärän paikkamerkki 9">
            <a:extLst>
              <a:ext uri="{FF2B5EF4-FFF2-40B4-BE49-F238E27FC236}">
                <a16:creationId xmlns:a16="http://schemas.microsoft.com/office/drawing/2014/main" id="{7EF701A1-9041-43C1-8E8F-EAC4FE2E23C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white"/>
                </a:solidFill>
                <a:effectLst/>
                <a:uLnTx/>
                <a:uFillTx/>
                <a:latin typeface="Century Gothic" panose="020F0302020204030204"/>
                <a:ea typeface="+mn-ea"/>
                <a:cs typeface="+mn-cs"/>
              </a:rPr>
              <a:t>22.5.2024</a:t>
            </a:r>
          </a:p>
        </p:txBody>
      </p:sp>
      <p:sp>
        <p:nvSpPr>
          <p:cNvPr id="11" name="Dian numeron paikkamerkki 10">
            <a:extLst>
              <a:ext uri="{FF2B5EF4-FFF2-40B4-BE49-F238E27FC236}">
                <a16:creationId xmlns:a16="http://schemas.microsoft.com/office/drawing/2014/main" id="{46E6152F-610C-4EC5-AAE1-65B35CD31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9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5967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F48C8-06E9-4143-AB90-1A6C5A948752}"/>
              </a:ext>
            </a:extLst>
          </p:cNvPr>
          <p:cNvSpPr>
            <a:spLocks noGrp="1"/>
          </p:cNvSpPr>
          <p:nvPr>
            <p:ph type="title"/>
          </p:nvPr>
        </p:nvSpPr>
        <p:spPr>
          <a:xfrm>
            <a:off x="914400" y="479395"/>
            <a:ext cx="10174942" cy="541538"/>
          </a:xfrm>
        </p:spPr>
        <p:txBody>
          <a:bodyPr/>
          <a:lstStyle/>
          <a:p>
            <a:r>
              <a:rPr lang="fi-FI" dirty="0"/>
              <a:t>Kuluttajaviranomaisten tehtävänjako</a:t>
            </a:r>
          </a:p>
        </p:txBody>
      </p:sp>
      <p:sp>
        <p:nvSpPr>
          <p:cNvPr id="3" name="Sisällön paikkamerkki 2">
            <a:extLst>
              <a:ext uri="{FF2B5EF4-FFF2-40B4-BE49-F238E27FC236}">
                <a16:creationId xmlns:a16="http://schemas.microsoft.com/office/drawing/2014/main" id="{7C277D63-2179-4D1A-BEB6-7F1550C38DE6}"/>
              </a:ext>
            </a:extLst>
          </p:cNvPr>
          <p:cNvSpPr>
            <a:spLocks noGrp="1"/>
          </p:cNvSpPr>
          <p:nvPr>
            <p:ph idx="1"/>
          </p:nvPr>
        </p:nvSpPr>
        <p:spPr>
          <a:xfrm>
            <a:off x="1000521" y="1171853"/>
            <a:ext cx="4728193" cy="4499084"/>
          </a:xfrm>
        </p:spPr>
        <p:txBody>
          <a:bodyPr/>
          <a:lstStyle/>
          <a:p>
            <a:pPr marL="0" indent="0">
              <a:buNone/>
            </a:pPr>
            <a:r>
              <a:rPr lang="fi-FI" sz="2000" b="1" dirty="0"/>
              <a:t>Kuluttajan aseman parantaminen yleisesti</a:t>
            </a:r>
          </a:p>
          <a:p>
            <a:pPr marL="342900" lvl="0" indent="-342900" eaLnBrk="0" hangingPunct="0">
              <a:spcBef>
                <a:spcPct val="20000"/>
              </a:spcBef>
              <a:buNone/>
            </a:pPr>
            <a:r>
              <a:rPr lang="fi-FI" sz="2000" b="1" dirty="0">
                <a:solidFill>
                  <a:schemeClr val="tx1"/>
                </a:solidFill>
                <a:latin typeface="Calibri"/>
                <a:cs typeface="Times New Roman" pitchFamily="16" charset="0"/>
              </a:rPr>
              <a:t>Kuluttajavirasto/kuluttaja-asiamies</a:t>
            </a:r>
          </a:p>
          <a:p>
            <a:pPr marL="342900" lvl="0" indent="-342900" eaLnBrk="0" hangingPunct="0">
              <a:spcBef>
                <a:spcPct val="20000"/>
              </a:spcBef>
            </a:pPr>
            <a:r>
              <a:rPr lang="fi-FI" sz="2000" dirty="0">
                <a:solidFill>
                  <a:prstClr val="black"/>
                </a:solidFill>
                <a:latin typeface="Calibri"/>
                <a:cs typeface="Times New Roman" pitchFamily="16" charset="0"/>
              </a:rPr>
              <a:t>markkinoinnin ja sopimusehtojen  valvonta</a:t>
            </a:r>
          </a:p>
          <a:p>
            <a:pPr marL="342900" lvl="0" indent="-342900" eaLnBrk="0" hangingPunct="0">
              <a:spcBef>
                <a:spcPct val="20000"/>
              </a:spcBef>
              <a:buNone/>
            </a:pPr>
            <a:r>
              <a:rPr lang="fi-FI" sz="2000" dirty="0">
                <a:solidFill>
                  <a:prstClr val="black"/>
                </a:solidFill>
                <a:latin typeface="Calibri"/>
                <a:cs typeface="Times New Roman" pitchFamily="16" charset="0"/>
              </a:rPr>
              <a:t>	-	vakiosopimusehtoja</a:t>
            </a:r>
          </a:p>
          <a:p>
            <a:pPr marL="342900" lvl="0" indent="-342900" eaLnBrk="0" hangingPunct="0">
              <a:spcBef>
                <a:spcPct val="20000"/>
              </a:spcBef>
              <a:buNone/>
            </a:pPr>
            <a:r>
              <a:rPr lang="fi-FI" sz="2000" dirty="0">
                <a:solidFill>
                  <a:prstClr val="black"/>
                </a:solidFill>
                <a:latin typeface="Calibri"/>
                <a:cs typeface="Times New Roman" pitchFamily="16" charset="0"/>
              </a:rPr>
              <a:t>	-	ala- ja aihekohtaisia ohjeita</a:t>
            </a:r>
          </a:p>
          <a:p>
            <a:pPr marL="342900" lvl="0" indent="-342900" eaLnBrk="0" hangingPunct="0">
              <a:spcBef>
                <a:spcPct val="20000"/>
              </a:spcBef>
            </a:pPr>
            <a:r>
              <a:rPr lang="fi-FI" sz="2000" dirty="0">
                <a:solidFill>
                  <a:prstClr val="black"/>
                </a:solidFill>
                <a:latin typeface="Calibri"/>
                <a:cs typeface="Times New Roman" pitchFamily="16" charset="0"/>
              </a:rPr>
              <a:t> yritysten ohjaus ja neuvonta, verkkopalvelut </a:t>
            </a:r>
          </a:p>
          <a:p>
            <a:pPr marL="342900" lvl="0" indent="-342900" eaLnBrk="0" hangingPunct="0">
              <a:spcBef>
                <a:spcPct val="20000"/>
              </a:spcBef>
            </a:pPr>
            <a:r>
              <a:rPr lang="fi-FI" sz="2000" dirty="0">
                <a:solidFill>
                  <a:prstClr val="black"/>
                </a:solidFill>
                <a:latin typeface="Calibri"/>
                <a:cs typeface="Times New Roman" pitchFamily="16" charset="0"/>
              </a:rPr>
              <a:t> kuluttajien opastus ja kuluttajavalistus</a:t>
            </a:r>
          </a:p>
          <a:p>
            <a:pPr marL="342900" lvl="0" indent="-342900" eaLnBrk="0" hangingPunct="0">
              <a:spcBef>
                <a:spcPct val="20000"/>
              </a:spcBef>
            </a:pPr>
            <a:r>
              <a:rPr lang="fi-FI" sz="2000" dirty="0">
                <a:solidFill>
                  <a:prstClr val="black"/>
                </a:solidFill>
                <a:latin typeface="Calibri"/>
                <a:cs typeface="Times New Roman" pitchFamily="16" charset="0"/>
              </a:rPr>
              <a:t> kuluttajien avustaminen oikeudessa</a:t>
            </a:r>
          </a:p>
          <a:p>
            <a:pPr marL="342900" lvl="0" indent="-342900" eaLnBrk="0" hangingPunct="0">
              <a:spcBef>
                <a:spcPct val="20000"/>
              </a:spcBef>
              <a:buNone/>
            </a:pPr>
            <a:r>
              <a:rPr lang="fi-FI" sz="2000" dirty="0">
                <a:solidFill>
                  <a:prstClr val="black"/>
                </a:solidFill>
                <a:latin typeface="Calibri"/>
                <a:cs typeface="Times New Roman" pitchFamily="16" charset="0"/>
              </a:rPr>
              <a:t>	-	ryhmävalitus</a:t>
            </a:r>
          </a:p>
          <a:p>
            <a:pPr marL="342900" lvl="0" indent="-342900" eaLnBrk="0" hangingPunct="0">
              <a:spcBef>
                <a:spcPct val="20000"/>
              </a:spcBef>
              <a:buNone/>
            </a:pPr>
            <a:r>
              <a:rPr lang="fi-FI" sz="2000" dirty="0">
                <a:solidFill>
                  <a:prstClr val="black"/>
                </a:solidFill>
                <a:latin typeface="Calibri"/>
                <a:cs typeface="Times New Roman" pitchFamily="16" charset="0"/>
              </a:rPr>
              <a:t>	-	ryhmäkanne</a:t>
            </a:r>
          </a:p>
          <a:p>
            <a:pPr marL="0" indent="0">
              <a:buNone/>
            </a:pPr>
            <a:endParaRPr lang="fi-FI" sz="1800" b="1" dirty="0"/>
          </a:p>
          <a:p>
            <a:pPr marL="0" indent="0">
              <a:buNone/>
            </a:pPr>
            <a:endParaRPr lang="fi-FI" sz="1800" dirty="0"/>
          </a:p>
        </p:txBody>
      </p:sp>
      <p:sp>
        <p:nvSpPr>
          <p:cNvPr id="6" name="Sisällön paikkamerkki 5">
            <a:extLst>
              <a:ext uri="{FF2B5EF4-FFF2-40B4-BE49-F238E27FC236}">
                <a16:creationId xmlns:a16="http://schemas.microsoft.com/office/drawing/2014/main" id="{C87C1965-61A6-48EC-9424-0637C4D7EC25}"/>
              </a:ext>
            </a:extLst>
          </p:cNvPr>
          <p:cNvSpPr>
            <a:spLocks noGrp="1"/>
          </p:cNvSpPr>
          <p:nvPr>
            <p:ph idx="13"/>
          </p:nvPr>
        </p:nvSpPr>
        <p:spPr>
          <a:xfrm>
            <a:off x="6435192" y="1207363"/>
            <a:ext cx="4663716" cy="5076133"/>
          </a:xfrm>
        </p:spPr>
        <p:txBody>
          <a:bodyPr/>
          <a:lstStyle/>
          <a:p>
            <a:pPr marL="0" lvl="0" indent="0">
              <a:spcBef>
                <a:spcPct val="20000"/>
              </a:spcBef>
              <a:buNone/>
            </a:pPr>
            <a:r>
              <a:rPr lang="fi-FI" sz="2000" b="1" dirty="0">
                <a:solidFill>
                  <a:prstClr val="black"/>
                </a:solidFill>
                <a:latin typeface="Calibri"/>
              </a:rPr>
              <a:t>Yksittäisten riita-asioiden käsittely</a:t>
            </a:r>
          </a:p>
          <a:p>
            <a:pPr marL="342900" lvl="0" indent="-342900">
              <a:spcBef>
                <a:spcPct val="20000"/>
              </a:spcBef>
              <a:buNone/>
            </a:pPr>
            <a:r>
              <a:rPr lang="fi-FI" sz="2000" b="1" dirty="0">
                <a:solidFill>
                  <a:schemeClr val="tx1"/>
                </a:solidFill>
                <a:latin typeface="Calibri"/>
              </a:rPr>
              <a:t>Kuluttajaneuvonta</a:t>
            </a:r>
          </a:p>
          <a:p>
            <a:pPr marL="342900" lvl="0" indent="-342900">
              <a:spcBef>
                <a:spcPct val="20000"/>
              </a:spcBef>
            </a:pPr>
            <a:r>
              <a:rPr lang="fi-FI" sz="2000" dirty="0">
                <a:solidFill>
                  <a:schemeClr val="tx1"/>
                </a:solidFill>
                <a:latin typeface="Calibri"/>
              </a:rPr>
              <a:t>neuvontaa ja sovittelua yksittäisissä riitatilanteissa</a:t>
            </a:r>
          </a:p>
          <a:p>
            <a:pPr marL="0" lvl="0" indent="0">
              <a:spcBef>
                <a:spcPct val="20000"/>
              </a:spcBef>
              <a:buNone/>
            </a:pPr>
            <a:endParaRPr lang="fi-FI" sz="2000" dirty="0">
              <a:solidFill>
                <a:prstClr val="black"/>
              </a:solidFill>
              <a:latin typeface="Calibri"/>
            </a:endParaRPr>
          </a:p>
          <a:p>
            <a:pPr marL="342900" lvl="0" indent="-342900">
              <a:spcBef>
                <a:spcPct val="20000"/>
              </a:spcBef>
              <a:buNone/>
            </a:pPr>
            <a:r>
              <a:rPr lang="fi-FI" sz="2000" b="1" dirty="0">
                <a:solidFill>
                  <a:prstClr val="black"/>
                </a:solidFill>
                <a:latin typeface="Calibri"/>
              </a:rPr>
              <a:t>Kuluttajariitalautakunta (KRIL)</a:t>
            </a:r>
          </a:p>
          <a:p>
            <a:pPr marL="342900" lvl="0" indent="-342900">
              <a:spcBef>
                <a:spcPct val="20000"/>
              </a:spcBef>
            </a:pPr>
            <a:r>
              <a:rPr lang="fi-FI" sz="2000" dirty="0">
                <a:solidFill>
                  <a:prstClr val="black"/>
                </a:solidFill>
                <a:latin typeface="Calibri"/>
              </a:rPr>
              <a:t>ratkaisuja kuluttajien ja elinkeinonharjoittajien välisiin riitoihin</a:t>
            </a:r>
          </a:p>
          <a:p>
            <a:pPr marL="342900" lvl="0" indent="-342900">
              <a:spcBef>
                <a:spcPct val="20000"/>
              </a:spcBef>
              <a:buNone/>
            </a:pPr>
            <a:endParaRPr lang="fi-FI" sz="2000" dirty="0">
              <a:solidFill>
                <a:prstClr val="black"/>
              </a:solidFill>
              <a:latin typeface="Calibri"/>
            </a:endParaRPr>
          </a:p>
          <a:p>
            <a:pPr marL="342900" lvl="0" indent="-342900">
              <a:spcBef>
                <a:spcPct val="20000"/>
              </a:spcBef>
              <a:buNone/>
            </a:pPr>
            <a:r>
              <a:rPr lang="fi-FI" sz="2000" b="1" dirty="0">
                <a:solidFill>
                  <a:prstClr val="black"/>
                </a:solidFill>
                <a:latin typeface="Calibri"/>
              </a:rPr>
              <a:t>Euroopan kuluttajakeskus (EKK)</a:t>
            </a:r>
          </a:p>
          <a:p>
            <a:pPr marL="342900" lvl="0" indent="-342900">
              <a:spcBef>
                <a:spcPct val="20000"/>
              </a:spcBef>
            </a:pPr>
            <a:r>
              <a:rPr lang="fi-FI" sz="2000" dirty="0">
                <a:solidFill>
                  <a:prstClr val="black"/>
                </a:solidFill>
                <a:latin typeface="Calibri"/>
              </a:rPr>
              <a:t> rajat ylittävä kauppa ETA-alueella (esim. autot, lennot, elektroniikka, lomaosakkeet)</a:t>
            </a:r>
          </a:p>
          <a:p>
            <a:pPr marL="0" lvl="0" indent="0">
              <a:spcBef>
                <a:spcPct val="20000"/>
              </a:spcBef>
              <a:buNone/>
            </a:pPr>
            <a:endParaRPr lang="fi-FI" sz="2200" b="1" dirty="0">
              <a:solidFill>
                <a:prstClr val="black"/>
              </a:solidFill>
              <a:latin typeface="Calibri"/>
            </a:endParaRPr>
          </a:p>
          <a:p>
            <a:pPr marL="0" lvl="0" indent="0">
              <a:spcBef>
                <a:spcPct val="20000"/>
              </a:spcBef>
              <a:buNone/>
            </a:pPr>
            <a:endParaRPr lang="fi-FI" sz="2200" b="1" dirty="0">
              <a:solidFill>
                <a:prstClr val="black"/>
              </a:solidFill>
              <a:latin typeface="Calibri"/>
            </a:endParaRPr>
          </a:p>
          <a:p>
            <a:pPr marL="0" lvl="0" indent="0">
              <a:spcBef>
                <a:spcPct val="20000"/>
              </a:spcBef>
              <a:buNone/>
            </a:pPr>
            <a:endParaRPr lang="fi-FI" sz="2200" b="1" dirty="0">
              <a:solidFill>
                <a:prstClr val="black"/>
              </a:solidFill>
              <a:latin typeface="Calibri"/>
            </a:endParaRPr>
          </a:p>
          <a:p>
            <a:pPr marL="0" indent="0">
              <a:buNone/>
            </a:pPr>
            <a:endParaRPr lang="fi-FI" sz="2000" dirty="0"/>
          </a:p>
        </p:txBody>
      </p:sp>
      <p:sp>
        <p:nvSpPr>
          <p:cNvPr id="4" name="Päivämäärän paikkamerkki 3">
            <a:extLst>
              <a:ext uri="{FF2B5EF4-FFF2-40B4-BE49-F238E27FC236}">
                <a16:creationId xmlns:a16="http://schemas.microsoft.com/office/drawing/2014/main" id="{20773C68-B421-42A1-AE68-2D4A79AE491E}"/>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6FF299F6-DC06-4EFA-A26A-1A0A8F2422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601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73983B-8816-4C81-B5FE-960598C6D68A}"/>
              </a:ext>
            </a:extLst>
          </p:cNvPr>
          <p:cNvSpPr>
            <a:spLocks noGrp="1"/>
          </p:cNvSpPr>
          <p:nvPr>
            <p:ph type="title"/>
          </p:nvPr>
        </p:nvSpPr>
        <p:spPr>
          <a:xfrm>
            <a:off x="1098176" y="579120"/>
            <a:ext cx="9991166" cy="589280"/>
          </a:xfrm>
        </p:spPr>
        <p:txBody>
          <a:bodyPr/>
          <a:lstStyle/>
          <a:p>
            <a:r>
              <a:rPr lang="fi-FI" dirty="0"/>
              <a:t>Kuluttajaneuvonta</a:t>
            </a:r>
          </a:p>
        </p:txBody>
      </p:sp>
      <p:sp>
        <p:nvSpPr>
          <p:cNvPr id="4" name="Päivämäärän paikkamerkki 3">
            <a:extLst>
              <a:ext uri="{FF2B5EF4-FFF2-40B4-BE49-F238E27FC236}">
                <a16:creationId xmlns:a16="http://schemas.microsoft.com/office/drawing/2014/main" id="{BF3ED6BB-D49E-4E3C-8C40-84E6D3D622B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25CB3614-63C5-44F0-BD0D-600D87C41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pic>
        <p:nvPicPr>
          <p:cNvPr id="13" name="Kuva 12">
            <a:extLst>
              <a:ext uri="{FF2B5EF4-FFF2-40B4-BE49-F238E27FC236}">
                <a16:creationId xmlns:a16="http://schemas.microsoft.com/office/drawing/2014/main" id="{637F715D-00C3-4C07-A1A0-B3272731A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73" y="1482810"/>
            <a:ext cx="1534594" cy="1534594"/>
          </a:xfrm>
          <a:prstGeom prst="rect">
            <a:avLst/>
          </a:prstGeom>
        </p:spPr>
      </p:pic>
      <p:sp>
        <p:nvSpPr>
          <p:cNvPr id="6" name="Sisällön paikkamerkki 5">
            <a:extLst>
              <a:ext uri="{FF2B5EF4-FFF2-40B4-BE49-F238E27FC236}">
                <a16:creationId xmlns:a16="http://schemas.microsoft.com/office/drawing/2014/main" id="{22E51B07-2B1F-440C-9D55-33F3DD2A007A}"/>
              </a:ext>
            </a:extLst>
          </p:cNvPr>
          <p:cNvSpPr>
            <a:spLocks noGrp="1"/>
          </p:cNvSpPr>
          <p:nvPr>
            <p:ph idx="1"/>
          </p:nvPr>
        </p:nvSpPr>
        <p:spPr>
          <a:xfrm>
            <a:off x="4429760" y="1637852"/>
            <a:ext cx="6659582" cy="3716151"/>
          </a:xfrm>
        </p:spPr>
        <p:txBody>
          <a:bodyPr/>
          <a:lstStyle/>
          <a:p>
            <a:pPr marL="0" indent="0">
              <a:lnSpc>
                <a:spcPct val="107000"/>
              </a:lnSpc>
              <a:spcAft>
                <a:spcPts val="800"/>
              </a:spcAft>
              <a:buNone/>
            </a:pPr>
            <a:r>
              <a:rPr lang="fi-FI" sz="1800" b="1" cap="all"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rPr>
              <a:t>KU­LUT­TA­JA­NEU­VON­NAN PU­HE­LIN­PAL­VE­LU</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dirty="0">
                <a:solidFill>
                  <a:srgbClr val="3A3A3A"/>
                </a:solidFill>
                <a:effectLst/>
                <a:latin typeface="Segoe UI" panose="020B0502040204020203" pitchFamily="34" charset="0"/>
                <a:ea typeface="Times New Roman" panose="02020603050405020304" pitchFamily="18" charset="0"/>
                <a:cs typeface="Times New Roman" panose="02020603050405020304" pitchFamily="18" charset="0"/>
              </a:rPr>
              <a:t>Palveluaika ma, ti, ke, pe klo 9–12, to 12–15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u="sng"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029 505 3050</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u="sng" dirty="0" err="1">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4"/>
              </a:rPr>
              <a:t>Konsumentrådgivning</a:t>
            </a:r>
            <a:r>
              <a:rPr lang="fi-FI" sz="1800" u="sng"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4"/>
              </a:rPr>
              <a:t> </a:t>
            </a:r>
            <a:r>
              <a:rPr lang="fi-FI" sz="1800" u="sng" dirty="0" err="1">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4"/>
              </a:rPr>
              <a:t>på</a:t>
            </a:r>
            <a:r>
              <a:rPr lang="fi-FI" sz="1800" u="sng"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4"/>
              </a:rPr>
              <a:t> </a:t>
            </a:r>
            <a:r>
              <a:rPr lang="fi-FI" sz="1800" u="sng" dirty="0" err="1">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4"/>
              </a:rPr>
              <a:t>svenska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b="1" cap="all"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rPr>
              <a:t>KU­LUT­TA­JA­NEU­VON­NAN YH­TEY­DEN­OT­TO­LO­MA­KE </a:t>
            </a:r>
            <a:r>
              <a:rPr lang="fi-FI" sz="1800" dirty="0">
                <a:solidFill>
                  <a:srgbClr val="3A3A3A"/>
                </a:solidFill>
                <a:effectLst/>
                <a:latin typeface="Segoe UI" panose="020B0502040204020203" pitchFamily="34" charset="0"/>
                <a:ea typeface="Times New Roman" panose="02020603050405020304" pitchFamily="18" charset="0"/>
                <a:cs typeface="Times New Roman" panose="02020603050405020304" pitchFamily="18" charset="0"/>
              </a:rPr>
              <a:t>24h </a:t>
            </a:r>
          </a:p>
          <a:p>
            <a:pPr marL="0" indent="0">
              <a:lnSpc>
                <a:spcPct val="107000"/>
              </a:lnSpc>
              <a:spcAft>
                <a:spcPts val="800"/>
              </a:spcAft>
              <a:buNone/>
            </a:pPr>
            <a:r>
              <a:rPr lang="fi-FI" sz="1800" u="sng" dirty="0">
                <a:solidFill>
                  <a:srgbClr val="071D49"/>
                </a:solidFill>
                <a:effectLst/>
                <a:latin typeface="Segoe UI" panose="020B0502040204020203" pitchFamily="34" charset="0"/>
                <a:ea typeface="Times New Roman" panose="02020603050405020304" pitchFamily="18" charset="0"/>
                <a:cs typeface="Times New Roman" panose="02020603050405020304" pitchFamily="18" charset="0"/>
                <a:hlinkClick r:id="rId5"/>
              </a:rPr>
              <a:t>Yhteydenottolomake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90818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5F72E4B-6267-4ED7-BFE3-89FF1533D92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E9438D40-762A-421E-90BA-6D8C90A7B5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grpSp>
        <p:nvGrpSpPr>
          <p:cNvPr id="8" name="Gruppieren 11" descr="ostajanaskeleet.fi">
            <a:extLst>
              <a:ext uri="{FF2B5EF4-FFF2-40B4-BE49-F238E27FC236}">
                <a16:creationId xmlns:a16="http://schemas.microsoft.com/office/drawing/2014/main" id="{89CED34E-0F9A-4444-AB7A-67265C8732D7}"/>
              </a:ext>
            </a:extLst>
          </p:cNvPr>
          <p:cNvGrpSpPr>
            <a:grpSpLocks noChangeAspect="1"/>
          </p:cNvGrpSpPr>
          <p:nvPr/>
        </p:nvGrpSpPr>
        <p:grpSpPr>
          <a:xfrm>
            <a:off x="4605988" y="530958"/>
            <a:ext cx="6840000" cy="5173743"/>
            <a:chOff x="3939452" y="4517231"/>
            <a:chExt cx="2430391" cy="1861064"/>
          </a:xfrm>
          <a:effectLst>
            <a:outerShdw blurRad="190500" dist="190500" dir="5400000" algn="ctr" rotWithShape="0">
              <a:srgbClr val="000000">
                <a:alpha val="20000"/>
              </a:srgbClr>
            </a:outerShdw>
          </a:effectLst>
        </p:grpSpPr>
        <p:pic>
          <p:nvPicPr>
            <p:cNvPr id="9" name="Picture 19" descr="A picture containing computer, drawing&#10;&#10;Description automatically generated">
              <a:extLst>
                <a:ext uri="{FF2B5EF4-FFF2-40B4-BE49-F238E27FC236}">
                  <a16:creationId xmlns:a16="http://schemas.microsoft.com/office/drawing/2014/main" id="{D3A780C7-3684-4B8A-9C08-22F2CCA938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9452" y="4517231"/>
              <a:ext cx="2430391" cy="1861064"/>
            </a:xfrm>
            <a:prstGeom prst="rect">
              <a:avLst/>
            </a:prstGeom>
          </p:spPr>
        </p:pic>
        <p:sp>
          <p:nvSpPr>
            <p:cNvPr id="10" name="Rectangle: Rounded Corners 41">
              <a:extLst>
                <a:ext uri="{FF2B5EF4-FFF2-40B4-BE49-F238E27FC236}">
                  <a16:creationId xmlns:a16="http://schemas.microsoft.com/office/drawing/2014/main" id="{6E813078-5285-4C9D-A59B-554992D07555}"/>
                </a:ext>
              </a:extLst>
            </p:cNvPr>
            <p:cNvSpPr/>
            <p:nvPr/>
          </p:nvSpPr>
          <p:spPr>
            <a:xfrm>
              <a:off x="4026232" y="4596501"/>
              <a:ext cx="2265003" cy="1699902"/>
            </a:xfrm>
            <a:prstGeom prst="roundRect">
              <a:avLst>
                <a:gd name="adj" fmla="val 1475"/>
              </a:avLst>
            </a:prstGeom>
            <a:blipFill>
              <a:blip r:embed="rId3"/>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mn-cs"/>
                </a:rPr>
                <a:t> </a:t>
              </a:r>
            </a:p>
          </p:txBody>
        </p:sp>
      </p:grpSp>
      <p:sp>
        <p:nvSpPr>
          <p:cNvPr id="3" name="Tekstiruutu 2">
            <a:extLst>
              <a:ext uri="{FF2B5EF4-FFF2-40B4-BE49-F238E27FC236}">
                <a16:creationId xmlns:a16="http://schemas.microsoft.com/office/drawing/2014/main" id="{71C80F76-6BA7-4C40-A069-AE5BDD2919CB}"/>
              </a:ext>
            </a:extLst>
          </p:cNvPr>
          <p:cNvSpPr txBox="1"/>
          <p:nvPr/>
        </p:nvSpPr>
        <p:spPr>
          <a:xfrm>
            <a:off x="247650" y="2362200"/>
            <a:ext cx="4286143" cy="27699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Digitaalinen oppimisalusta kuluttajansuojan itseopiskeluun.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Päivitä osaamistasi ajasta ja paikasta riippumatta.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Sisältö on saatavissa myös ruotsiksi.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solidFill>
                <a:srgbClr val="071D49"/>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hlinkClick r:id="rId4"/>
              </a:rPr>
              <a:t>https://kkv-kampus.fi/</a:t>
            </a: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6714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5F72E4B-6267-4ED7-BFE3-89FF1533D92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E9438D40-762A-421E-90BA-6D8C90A7B5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pic>
        <p:nvPicPr>
          <p:cNvPr id="9" name="Picture 19" descr="A picture containing computer, drawing&#10;&#10;Description automatically generated">
            <a:extLst>
              <a:ext uri="{FF2B5EF4-FFF2-40B4-BE49-F238E27FC236}">
                <a16:creationId xmlns:a16="http://schemas.microsoft.com/office/drawing/2014/main" id="{D3A780C7-3684-4B8A-9C08-22F2CCA938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05988" y="530958"/>
            <a:ext cx="6840000" cy="5173743"/>
          </a:xfrm>
          <a:prstGeom prst="rect">
            <a:avLst/>
          </a:prstGeom>
        </p:spPr>
      </p:pic>
      <p:sp>
        <p:nvSpPr>
          <p:cNvPr id="3" name="Tekstiruutu 2">
            <a:extLst>
              <a:ext uri="{FF2B5EF4-FFF2-40B4-BE49-F238E27FC236}">
                <a16:creationId xmlns:a16="http://schemas.microsoft.com/office/drawing/2014/main" id="{71C80F76-6BA7-4C40-A069-AE5BDD2919CB}"/>
              </a:ext>
            </a:extLst>
          </p:cNvPr>
          <p:cNvSpPr txBox="1"/>
          <p:nvPr/>
        </p:nvSpPr>
        <p:spPr>
          <a:xfrm>
            <a:off x="488017" y="1133475"/>
            <a:ext cx="3722033" cy="44319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KKV Kampukselta löydät: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1" i="0" u="none" strike="noStrike" kern="1200" cap="none" spc="0" normalizeH="0" baseline="0" noProof="0" dirty="0">
                <a:ln>
                  <a:noFill/>
                </a:ln>
                <a:solidFill>
                  <a:srgbClr val="071D49"/>
                </a:solidFill>
                <a:effectLst/>
                <a:uLnTx/>
                <a:uFillTx/>
                <a:latin typeface="Century Gothic" panose="020F0302020204030204"/>
                <a:ea typeface="+mn-ea"/>
                <a:cs typeface="+mn-cs"/>
              </a:rPr>
              <a:t>Valmentamon</a:t>
            </a: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 kurssit yrittäjälle ja elinkeinoharjoittajalle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1" i="0" u="none" strike="noStrike" kern="1200" cap="none" spc="0" normalizeH="0" baseline="0" noProof="0" dirty="0">
                <a:ln>
                  <a:noFill/>
                </a:ln>
                <a:solidFill>
                  <a:srgbClr val="071D49"/>
                </a:solidFill>
                <a:effectLst/>
                <a:uLnTx/>
                <a:uFillTx/>
                <a:latin typeface="Century Gothic" panose="020F0302020204030204"/>
                <a:ea typeface="+mn-ea"/>
                <a:cs typeface="+mn-cs"/>
              </a:rPr>
              <a:t>Osaamon</a:t>
            </a: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 kurssit kuluttajansuojan kurssit oppimiseen ja opettamiseen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Kampuksen perus- ja jatkokurssit kehittävät perusvalmiuksia kuluttajansuojan noudattamiseen.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rPr>
              <a:t>Soveltavat mikrokurssit pitävät sinut ajan tasalla muutoksista, ilmiöistä ja trendeistä.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i-FI" sz="18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p:txBody>
      </p:sp>
      <p:pic>
        <p:nvPicPr>
          <p:cNvPr id="12" name="Kuva 11">
            <a:extLst>
              <a:ext uri="{FF2B5EF4-FFF2-40B4-BE49-F238E27FC236}">
                <a16:creationId xmlns:a16="http://schemas.microsoft.com/office/drawing/2014/main" id="{32270A97-F7DA-40C7-A35C-BE6AF4EA595F}"/>
              </a:ext>
            </a:extLst>
          </p:cNvPr>
          <p:cNvPicPr>
            <a:picLocks noChangeAspect="1"/>
          </p:cNvPicPr>
          <p:nvPr/>
        </p:nvPicPr>
        <p:blipFill rotWithShape="1">
          <a:blip r:embed="rId3"/>
          <a:srcRect l="34531" t="40833" r="35078" b="19423"/>
          <a:stretch/>
        </p:blipFill>
        <p:spPr>
          <a:xfrm>
            <a:off x="4847718" y="752474"/>
            <a:ext cx="6429881" cy="4724401"/>
          </a:xfrm>
          <a:prstGeom prst="rect">
            <a:avLst/>
          </a:prstGeom>
        </p:spPr>
      </p:pic>
    </p:spTree>
    <p:extLst>
      <p:ext uri="{BB962C8B-B14F-4D97-AF65-F5344CB8AC3E}">
        <p14:creationId xmlns:p14="http://schemas.microsoft.com/office/powerpoint/2010/main" val="82993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D05CFF-72C1-4842-950C-7C9E36544F4A}"/>
              </a:ext>
            </a:extLst>
          </p:cNvPr>
          <p:cNvSpPr>
            <a:spLocks noGrp="1"/>
          </p:cNvSpPr>
          <p:nvPr>
            <p:ph type="ctrTitle"/>
          </p:nvPr>
        </p:nvSpPr>
        <p:spPr/>
        <p:txBody>
          <a:bodyPr/>
          <a:lstStyle/>
          <a:p>
            <a:r>
              <a:rPr lang="fi-FI" dirty="0"/>
              <a:t>KIITOS!</a:t>
            </a:r>
          </a:p>
        </p:txBody>
      </p:sp>
      <p:sp>
        <p:nvSpPr>
          <p:cNvPr id="3" name="Alaotsikko 2">
            <a:extLst>
              <a:ext uri="{FF2B5EF4-FFF2-40B4-BE49-F238E27FC236}">
                <a16:creationId xmlns:a16="http://schemas.microsoft.com/office/drawing/2014/main" id="{02AA6A9E-661C-45CA-B791-A94FA29F2575}"/>
              </a:ext>
            </a:extLst>
          </p:cNvPr>
          <p:cNvSpPr>
            <a:spLocks noGrp="1"/>
          </p:cNvSpPr>
          <p:nvPr>
            <p:ph type="subTitle" idx="1"/>
          </p:nvPr>
        </p:nvSpPr>
        <p:spPr>
          <a:xfrm>
            <a:off x="904875" y="3997923"/>
            <a:ext cx="5191125" cy="1059852"/>
          </a:xfrm>
        </p:spPr>
        <p:txBody>
          <a:bodyPr/>
          <a:lstStyle/>
          <a:p>
            <a:r>
              <a:rPr lang="fi-FI" dirty="0"/>
              <a:t>Mikko Saastamoinen</a:t>
            </a:r>
          </a:p>
          <a:p>
            <a:r>
              <a:rPr lang="fi-FI" dirty="0"/>
              <a:t>Johtava asiantuntija, Neuvontapalvelut</a:t>
            </a:r>
          </a:p>
          <a:p>
            <a:r>
              <a:rPr lang="fi-FI" dirty="0"/>
              <a:t>mikko.saastamoinen@kkv.fi</a:t>
            </a:r>
          </a:p>
          <a:p>
            <a:endParaRPr lang="fi-FI" dirty="0"/>
          </a:p>
        </p:txBody>
      </p:sp>
    </p:spTree>
    <p:extLst>
      <p:ext uri="{BB962C8B-B14F-4D97-AF65-F5344CB8AC3E}">
        <p14:creationId xmlns:p14="http://schemas.microsoft.com/office/powerpoint/2010/main" val="118494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Virhevastuu ja takuu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942680" y="1225485"/>
            <a:ext cx="10146662" cy="4951478"/>
          </a:xfrm>
        </p:spPr>
        <p:txBody>
          <a:bodyPr>
            <a:normAutofit/>
          </a:bodyPr>
          <a:lstStyle/>
          <a:p>
            <a:pPr>
              <a:defRPr/>
            </a:pPr>
            <a:r>
              <a:rPr lang="fi-FI" sz="2800" b="1" dirty="0">
                <a:solidFill>
                  <a:srgbClr val="071D49"/>
                </a:solidFill>
                <a:latin typeface="Century Gothic" panose="020F0302020204030204"/>
              </a:rPr>
              <a:t>Tavaran kaupassa </a:t>
            </a:r>
            <a:r>
              <a:rPr lang="fi-FI" sz="2800" dirty="0">
                <a:solidFill>
                  <a:srgbClr val="071D49"/>
                </a:solidFill>
                <a:latin typeface="Century Gothic" panose="020F0302020204030204"/>
              </a:rPr>
              <a:t>virhevastuuta ja takuuta koskevat säännökset on määritelty </a:t>
            </a:r>
            <a:r>
              <a:rPr lang="fi-FI" sz="2800" b="1" dirty="0">
                <a:solidFill>
                  <a:srgbClr val="071D49"/>
                </a:solidFill>
                <a:latin typeface="Century Gothic" panose="020F0302020204030204"/>
              </a:rPr>
              <a:t>kuluttajansuojalain 5 luvussa</a:t>
            </a:r>
            <a:r>
              <a:rPr lang="fi-FI" sz="2800" dirty="0">
                <a:solidFill>
                  <a:srgbClr val="071D49"/>
                </a:solidFill>
                <a:latin typeface="Century Gothic" panose="020F0302020204030204"/>
              </a:rPr>
              <a:t>.</a:t>
            </a: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fi-FI" sz="2800" u="sng" dirty="0">
                <a:solidFill>
                  <a:srgbClr val="071D49"/>
                </a:solidFill>
                <a:latin typeface="Century Gothic" panose="020F0302020204030204"/>
              </a:rPr>
              <a:t>Virhevastuu</a:t>
            </a:r>
            <a:r>
              <a:rPr lang="fi-FI" sz="2800" dirty="0">
                <a:solidFill>
                  <a:srgbClr val="071D49"/>
                </a:solidFill>
                <a:latin typeface="Century Gothic" panose="020F0302020204030204"/>
              </a:rPr>
              <a:t>: myyjän </a:t>
            </a:r>
            <a:r>
              <a:rPr lang="fi-FI" sz="2800" b="1" dirty="0">
                <a:solidFill>
                  <a:srgbClr val="071D49"/>
                </a:solidFill>
                <a:latin typeface="Century Gothic" panose="020F0302020204030204"/>
              </a:rPr>
              <a:t>suoraan lakiin perustuva vastuu </a:t>
            </a:r>
            <a:r>
              <a:rPr lang="fi-FI" sz="2800" dirty="0">
                <a:solidFill>
                  <a:srgbClr val="071D49"/>
                </a:solidFill>
                <a:latin typeface="Century Gothic" panose="020F0302020204030204"/>
              </a:rPr>
              <a:t>myymästään kulutushyödykkeestä</a:t>
            </a:r>
          </a:p>
          <a:p>
            <a:pPr marL="269875" marR="0" lvl="0" indent="-269875"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fi-FI" sz="2800" b="0" i="0" u="sng" strike="noStrike" kern="1200" cap="none" spc="0" normalizeH="0" baseline="0" noProof="0" dirty="0">
                <a:ln>
                  <a:noFill/>
                </a:ln>
                <a:solidFill>
                  <a:srgbClr val="071D49"/>
                </a:solidFill>
                <a:effectLst/>
                <a:uLnTx/>
                <a:uFillTx/>
                <a:latin typeface="Century Gothic" panose="020F0302020204030204"/>
                <a:ea typeface="+mn-ea"/>
                <a:cs typeface="+mn-cs"/>
              </a:rPr>
              <a:t>Takuu</a:t>
            </a:r>
            <a:r>
              <a:rPr kumimoji="0" lang="fi-FI" sz="2800" b="0" i="0" u="none" strike="noStrike" kern="1200" cap="none" spc="0" normalizeH="0" baseline="0" noProof="0" dirty="0">
                <a:ln>
                  <a:noFill/>
                </a:ln>
                <a:solidFill>
                  <a:srgbClr val="071D49"/>
                </a:solidFill>
                <a:effectLst/>
                <a:uLnTx/>
                <a:uFillTx/>
                <a:latin typeface="Century Gothic" panose="020F0302020204030204"/>
                <a:ea typeface="+mn-ea"/>
                <a:cs typeface="+mn-cs"/>
              </a:rPr>
              <a:t>: myyjän, valmistajan tai jonkun muun tahon antama vapaaehtoinen, </a:t>
            </a:r>
            <a:r>
              <a:rPr kumimoji="0" lang="fi-FI" sz="2800" b="1" i="0" u="none" strike="noStrike" kern="1200" cap="none" spc="0" normalizeH="0" baseline="0" noProof="0" dirty="0">
                <a:ln>
                  <a:noFill/>
                </a:ln>
                <a:solidFill>
                  <a:srgbClr val="071D49"/>
                </a:solidFill>
                <a:effectLst/>
                <a:uLnTx/>
                <a:uFillTx/>
                <a:latin typeface="Century Gothic" panose="020F0302020204030204"/>
                <a:ea typeface="+mn-ea"/>
                <a:cs typeface="+mn-cs"/>
              </a:rPr>
              <a:t>lakisääteistä virhevastuuta laajentava lupaus</a:t>
            </a:r>
          </a:p>
          <a:p>
            <a:pPr marL="0" marR="0" lvl="0" indent="0" algn="l" defTabSz="914400" rtl="0" eaLnBrk="1" fontAlgn="auto" latinLnBrk="0" hangingPunct="1">
              <a:lnSpc>
                <a:spcPct val="100000"/>
              </a:lnSpc>
              <a:spcBef>
                <a:spcPts val="1800"/>
              </a:spcBef>
              <a:spcAft>
                <a:spcPts val="0"/>
              </a:spcAft>
              <a:buClrTx/>
              <a:buSzTx/>
              <a:buNone/>
              <a:tabLst/>
              <a:defRPr/>
            </a:pPr>
            <a:endPar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4</a:t>
            </a:fld>
            <a:endParaRPr lang="fi-FI"/>
          </a:p>
        </p:txBody>
      </p:sp>
    </p:spTree>
    <p:extLst>
      <p:ext uri="{BB962C8B-B14F-4D97-AF65-F5344CB8AC3E}">
        <p14:creationId xmlns:p14="http://schemas.microsoft.com/office/powerpoint/2010/main" val="40355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518474" y="414779"/>
            <a:ext cx="10570867" cy="709171"/>
          </a:xfrm>
        </p:spPr>
        <p:txBody>
          <a:bodyPr/>
          <a:lstStyle/>
          <a:p>
            <a:r>
              <a:rPr lang="fi-FI" sz="2800" dirty="0"/>
              <a:t>Mitä virhe tarkoittaa?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603315" y="1123950"/>
            <a:ext cx="10486027" cy="5053013"/>
          </a:xfrm>
        </p:spPr>
        <p:txBody>
          <a:bodyPr>
            <a:normAutofit/>
          </a:bodyPr>
          <a:lstStyle/>
          <a:p>
            <a:pPr marL="0" marR="0" lvl="0" indent="0" algn="l" defTabSz="914400" rtl="0" eaLnBrk="1" fontAlgn="auto" latinLnBrk="0" hangingPunct="1">
              <a:lnSpc>
                <a:spcPct val="100000"/>
              </a:lnSpc>
              <a:spcBef>
                <a:spcPts val="1800"/>
              </a:spcBef>
              <a:spcAft>
                <a:spcPts val="0"/>
              </a:spcAft>
              <a:buClrTx/>
              <a:buSzTx/>
              <a:buNone/>
              <a:tabLst/>
              <a:defRPr/>
            </a:pPr>
            <a:r>
              <a:rPr kumimoji="0" lang="fi-FI" sz="2200" b="1" i="0" strike="noStrike" kern="1200" cap="none" spc="0" normalizeH="0" baseline="0" noProof="0" dirty="0">
                <a:ln>
                  <a:noFill/>
                </a:ln>
                <a:solidFill>
                  <a:srgbClr val="071D49"/>
                </a:solidFill>
                <a:effectLst/>
                <a:uLnTx/>
                <a:uFillTx/>
                <a:latin typeface="Century Gothic" panose="020F0302020204030204"/>
                <a:ea typeface="+mn-ea"/>
                <a:cs typeface="+mn-cs"/>
              </a:rPr>
              <a:t>Virhe: </a:t>
            </a:r>
          </a:p>
          <a:p>
            <a:pPr marL="457200" marR="0" lvl="0" indent="-457200" algn="l" defTabSz="914400" rtl="0" eaLnBrk="1" fontAlgn="auto" latinLnBrk="0" hangingPunct="1">
              <a:lnSpc>
                <a:spcPct val="100000"/>
              </a:lnSpc>
              <a:spcBef>
                <a:spcPts val="1800"/>
              </a:spcBef>
              <a:spcAft>
                <a:spcPts val="0"/>
              </a:spcAft>
              <a:buClrTx/>
              <a:buSzTx/>
              <a:buAutoNum type="arabicParenR"/>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tavarassa oleva sellainen vika, huonontuma, puute tai poikkeama, josta myyjä vastaa kuluttajansuojalain virhevastuusäännösten perusteella</a:t>
            </a:r>
          </a:p>
          <a:p>
            <a:pPr marL="457200" marR="0" lvl="0" indent="-457200" algn="l" defTabSz="914400" rtl="0" eaLnBrk="1" fontAlgn="auto" latinLnBrk="0" hangingPunct="1">
              <a:lnSpc>
                <a:spcPct val="100000"/>
              </a:lnSpc>
              <a:spcBef>
                <a:spcPts val="1800"/>
              </a:spcBef>
              <a:spcAft>
                <a:spcPts val="0"/>
              </a:spcAft>
              <a:buClrTx/>
              <a:buSzTx/>
              <a:buAutoNum type="arabicParenR"/>
              <a:tabLst/>
              <a:defRPr/>
            </a:pPr>
            <a:r>
              <a:rPr lang="fi-FI" sz="2200" dirty="0">
                <a:solidFill>
                  <a:srgbClr val="071D49"/>
                </a:solidFill>
                <a:latin typeface="Century Gothic" panose="020F0302020204030204"/>
              </a:rPr>
              <a:t>takuussa määritelty tavaran huonontuminen</a:t>
            </a:r>
          </a:p>
          <a:p>
            <a:pPr marL="0" marR="0" lvl="0" indent="0" algn="l" defTabSz="914400" rtl="0" eaLnBrk="1" fontAlgn="auto" latinLnBrk="0" hangingPunct="1">
              <a:lnSpc>
                <a:spcPct val="100000"/>
              </a:lnSpc>
              <a:spcBef>
                <a:spcPts val="1800"/>
              </a:spcBef>
              <a:spcAft>
                <a:spcPts val="0"/>
              </a:spcAft>
              <a:buClrTx/>
              <a:buSzTx/>
              <a:buNone/>
              <a:tabLst/>
              <a:defRPr/>
            </a:pPr>
            <a:endPar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1800"/>
              </a:spcBef>
              <a:spcAft>
                <a:spcPts val="0"/>
              </a:spcAft>
              <a:buClrTx/>
              <a:buSzTx/>
              <a:buNone/>
              <a:tabLst/>
              <a:defRPr/>
            </a:pPr>
            <a:r>
              <a:rPr kumimoji="0" lang="fi-FI" sz="2200" b="1" i="0" strike="noStrike" kern="1200" cap="none" spc="0" normalizeH="0" baseline="0" noProof="0" dirty="0">
                <a:ln>
                  <a:noFill/>
                </a:ln>
                <a:solidFill>
                  <a:srgbClr val="071D49"/>
                </a:solidFill>
                <a:effectLst/>
                <a:uLnTx/>
                <a:uFillTx/>
                <a:latin typeface="Century Gothic" panose="020F0302020204030204"/>
                <a:ea typeface="+mn-ea"/>
                <a:cs typeface="+mn-cs"/>
              </a:rPr>
              <a:t>Vika tai puute ei ole </a:t>
            </a:r>
            <a:r>
              <a:rPr lang="fi-FI" sz="2200" b="1" dirty="0">
                <a:solidFill>
                  <a:srgbClr val="071D49"/>
                </a:solidFill>
                <a:latin typeface="Century Gothic" panose="020F0302020204030204"/>
              </a:rPr>
              <a:t>aina virhe</a:t>
            </a:r>
            <a:r>
              <a:rPr lang="fi-FI" sz="2200" dirty="0">
                <a:solidFill>
                  <a:srgbClr val="071D49"/>
                </a:solidFill>
                <a:latin typeface="Century Gothic" panose="020F0302020204030204"/>
              </a:rPr>
              <a:t>, esimerkiksi:</a:t>
            </a:r>
          </a:p>
          <a:p>
            <a:pPr marL="0" marR="0" lvl="0" indent="0" algn="l" defTabSz="914400" rtl="0" eaLnBrk="1" fontAlgn="auto" latinLnBrk="0" hangingPunct="1">
              <a:lnSpc>
                <a:spcPct val="100000"/>
              </a:lnSpc>
              <a:spcBef>
                <a:spcPts val="1800"/>
              </a:spcBef>
              <a:spcAft>
                <a:spcPts val="0"/>
              </a:spcAft>
              <a:buClrTx/>
              <a:buSzTx/>
              <a:buNone/>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 normaali kuluma</a:t>
            </a:r>
          </a:p>
          <a:p>
            <a:pPr marL="0" marR="0" lvl="0" indent="0" algn="l" defTabSz="914400" rtl="0" eaLnBrk="1" fontAlgn="auto" latinLnBrk="0" hangingPunct="1">
              <a:lnSpc>
                <a:spcPct val="100000"/>
              </a:lnSpc>
              <a:spcBef>
                <a:spcPts val="1800"/>
              </a:spcBef>
              <a:spcAft>
                <a:spcPts val="0"/>
              </a:spcAft>
              <a:buClrTx/>
              <a:buSzTx/>
              <a:buNone/>
              <a:tabLst/>
              <a:defRPr/>
            </a:pPr>
            <a:r>
              <a:rPr lang="fi-FI" sz="2200" dirty="0">
                <a:solidFill>
                  <a:srgbClr val="071D49"/>
                </a:solidFill>
                <a:latin typeface="Century Gothic" panose="020F0302020204030204"/>
              </a:rPr>
              <a:t>- käyttövirhe</a:t>
            </a:r>
          </a:p>
          <a:p>
            <a:pPr marL="0" marR="0" lvl="0" indent="0" algn="l" defTabSz="914400" rtl="0" eaLnBrk="1" fontAlgn="auto" latinLnBrk="0" hangingPunct="1">
              <a:lnSpc>
                <a:spcPct val="100000"/>
              </a:lnSpc>
              <a:spcBef>
                <a:spcPts val="1800"/>
              </a:spcBef>
              <a:spcAft>
                <a:spcPts val="0"/>
              </a:spcAft>
              <a:buClrTx/>
              <a:buSzTx/>
              <a:buNone/>
              <a:tabLst/>
              <a:defRPr/>
            </a:pPr>
            <a:r>
              <a:rPr kumimoji="0" lang="fi-FI" sz="2200" b="0" i="0" u="none" strike="noStrike" kern="1200" cap="none" spc="0" normalizeH="0" baseline="0" noProof="0" dirty="0">
                <a:ln>
                  <a:noFill/>
                </a:ln>
                <a:solidFill>
                  <a:srgbClr val="071D49"/>
                </a:solidFill>
                <a:effectLst/>
                <a:uLnTx/>
                <a:uFillTx/>
                <a:latin typeface="Century Gothic" panose="020F0302020204030204"/>
                <a:ea typeface="+mn-ea"/>
                <a:cs typeface="+mn-cs"/>
              </a:rPr>
              <a:t>- tapaturma</a:t>
            </a:r>
          </a:p>
          <a:p>
            <a:pPr marL="0" indent="0">
              <a:buNone/>
            </a:pPr>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5</a:t>
            </a:fld>
            <a:endParaRPr lang="fi-FI"/>
          </a:p>
        </p:txBody>
      </p:sp>
    </p:spTree>
    <p:extLst>
      <p:ext uri="{BB962C8B-B14F-4D97-AF65-F5344CB8AC3E}">
        <p14:creationId xmlns:p14="http://schemas.microsoft.com/office/powerpoint/2010/main" val="8694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3CD35-F3C4-4F11-9E71-E8BF11B35C26}"/>
              </a:ext>
            </a:extLst>
          </p:cNvPr>
          <p:cNvSpPr>
            <a:spLocks noGrp="1"/>
          </p:cNvSpPr>
          <p:nvPr>
            <p:ph type="title"/>
          </p:nvPr>
        </p:nvSpPr>
        <p:spPr>
          <a:xfrm>
            <a:off x="762000" y="423512"/>
            <a:ext cx="10327342" cy="510139"/>
          </a:xfrm>
        </p:spPr>
        <p:txBody>
          <a:bodyPr/>
          <a:lstStyle/>
          <a:p>
            <a:r>
              <a:rPr lang="fi-FI" sz="2800" dirty="0"/>
              <a:t>Lakisääteinen virhevastuu </a:t>
            </a:r>
          </a:p>
        </p:txBody>
      </p:sp>
      <p:sp>
        <p:nvSpPr>
          <p:cNvPr id="3" name="Sisällön paikkamerkki 2">
            <a:extLst>
              <a:ext uri="{FF2B5EF4-FFF2-40B4-BE49-F238E27FC236}">
                <a16:creationId xmlns:a16="http://schemas.microsoft.com/office/drawing/2014/main" id="{D0A01B1D-0252-495F-A89A-DA779E995C6C}"/>
              </a:ext>
            </a:extLst>
          </p:cNvPr>
          <p:cNvSpPr>
            <a:spLocks noGrp="1"/>
          </p:cNvSpPr>
          <p:nvPr>
            <p:ph idx="1"/>
          </p:nvPr>
        </p:nvSpPr>
        <p:spPr>
          <a:xfrm>
            <a:off x="741145" y="1097280"/>
            <a:ext cx="10492576" cy="5195188"/>
          </a:xfrm>
        </p:spPr>
        <p:txBody>
          <a:bodyPr>
            <a:normAutofit fontScale="77500" lnSpcReduction="20000"/>
          </a:bodyPr>
          <a:lstStyle/>
          <a:p>
            <a:pPr marL="0" indent="0">
              <a:buNone/>
            </a:pPr>
            <a:r>
              <a:rPr lang="fi-FI" sz="2600" dirty="0"/>
              <a:t>Tavarassa on virhe, jos </a:t>
            </a:r>
          </a:p>
          <a:p>
            <a:pPr marL="514350" indent="-514350">
              <a:buFont typeface="+mj-lt"/>
              <a:buAutoNum type="arabicPeriod"/>
            </a:pPr>
            <a:r>
              <a:rPr lang="fi-FI" sz="2600" dirty="0"/>
              <a:t>se ei ole </a:t>
            </a:r>
            <a:r>
              <a:rPr lang="fi-FI" sz="2600" b="1" dirty="0"/>
              <a:t>sopimuksen mukainen  </a:t>
            </a:r>
          </a:p>
          <a:p>
            <a:pPr marL="514350" indent="-514350">
              <a:buFont typeface="+mj-lt"/>
              <a:buAutoNum type="arabicPeriod"/>
            </a:pPr>
            <a:r>
              <a:rPr lang="fi-FI" sz="2600" dirty="0"/>
              <a:t>se ei täytä määrättyjä </a:t>
            </a:r>
            <a:r>
              <a:rPr lang="fi-FI" sz="2600" b="1" dirty="0"/>
              <a:t>yleisiä vaatimuksia</a:t>
            </a:r>
          </a:p>
          <a:p>
            <a:pPr marL="514350" indent="-514350">
              <a:buFont typeface="+mj-lt"/>
              <a:buAutoNum type="arabicPeriod"/>
            </a:pPr>
            <a:r>
              <a:rPr lang="fi-FI" sz="2600" dirty="0"/>
              <a:t>siihen ei toimiteta tarpeellisia </a:t>
            </a:r>
            <a:r>
              <a:rPr lang="fi-FI" sz="2600" b="1" dirty="0"/>
              <a:t>turva- ja muita päivityksiä </a:t>
            </a:r>
            <a:r>
              <a:rPr lang="fi-FI" sz="2600" dirty="0"/>
              <a:t>(digitaalisia elementtejä sisältävät tavarat)</a:t>
            </a:r>
          </a:p>
          <a:p>
            <a:pPr marL="0" indent="0">
              <a:buNone/>
            </a:pPr>
            <a:r>
              <a:rPr lang="fi-FI" sz="2600" dirty="0"/>
              <a:t>Keskeinen yleinen vaatimus: tavaran laadun, kestävyyden ja muiden ominaisuuksien on vastattava ominaisuuksia, joita </a:t>
            </a:r>
          </a:p>
          <a:p>
            <a:pPr marL="514350" indent="-514350">
              <a:buFont typeface="+mj-lt"/>
              <a:buAutoNum type="arabicPeriod"/>
            </a:pPr>
            <a:r>
              <a:rPr lang="fi-FI" sz="2600" b="1" dirty="0"/>
              <a:t>saman tyyppisillä tavaroilla yleensä on </a:t>
            </a:r>
            <a:r>
              <a:rPr lang="fi-FI" sz="2600" dirty="0"/>
              <a:t>ja </a:t>
            </a:r>
          </a:p>
          <a:p>
            <a:pPr marL="514350" indent="-514350">
              <a:buFont typeface="+mj-lt"/>
              <a:buAutoNum type="arabicPeriod"/>
            </a:pPr>
            <a:r>
              <a:rPr lang="fi-FI" sz="2600" b="1" dirty="0"/>
              <a:t>joita ostaja voi kohtuudella odottaa </a:t>
            </a:r>
            <a:r>
              <a:rPr lang="fi-FI" sz="2600" dirty="0"/>
              <a:t>huomioiden mm. tavaran luonne ja markkinoinnissa annetut tiedot (korkea hinta luo erityisiä laatu- ja kestävyysodotuksia)</a:t>
            </a:r>
          </a:p>
          <a:p>
            <a:r>
              <a:rPr lang="fi-FI" sz="2600" dirty="0"/>
              <a:t>Yleisistä vaatimuksista on mahdollista </a:t>
            </a:r>
            <a:r>
              <a:rPr lang="fi-FI" sz="2600" b="1" dirty="0"/>
              <a:t>jonkin yksilöidyn seikan osalta </a:t>
            </a:r>
            <a:r>
              <a:rPr lang="fi-FI" sz="2600" dirty="0"/>
              <a:t>poiketa, mutta tämä edellyttää kuluttajan </a:t>
            </a:r>
            <a:r>
              <a:rPr lang="fi-FI" sz="2600" b="1" dirty="0"/>
              <a:t>erillistä ja nimenomaista hyväksyntää</a:t>
            </a:r>
            <a:r>
              <a:rPr lang="fi-FI" sz="2600" dirty="0"/>
              <a:t>. Sama koskee päivitysten toimittamista. </a:t>
            </a:r>
            <a:endParaRPr lang="fi-FI" sz="2600" dirty="0">
              <a:sym typeface="Wingdings" panose="05000000000000000000" pitchFamily="2" charset="2"/>
            </a:endParaRPr>
          </a:p>
          <a:p>
            <a:pPr marL="0" indent="0">
              <a:buNone/>
            </a:pPr>
            <a:endParaRPr lang="fi-FI" sz="2600" dirty="0"/>
          </a:p>
          <a:p>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A5D035CB-F594-4CDF-A774-C00941A02CC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71D49"/>
                </a:solidFill>
                <a:effectLst/>
                <a:uLnTx/>
                <a:uFillTx/>
                <a:latin typeface="Century Gothic" panose="020F0302020204030204"/>
                <a:ea typeface="+mn-ea"/>
                <a:cs typeface="+mn-cs"/>
              </a:rPr>
              <a:t>22.5.2024</a:t>
            </a:r>
          </a:p>
        </p:txBody>
      </p:sp>
      <p:sp>
        <p:nvSpPr>
          <p:cNvPr id="5" name="Dian numeron paikkamerkki 4">
            <a:extLst>
              <a:ext uri="{FF2B5EF4-FFF2-40B4-BE49-F238E27FC236}">
                <a16:creationId xmlns:a16="http://schemas.microsoft.com/office/drawing/2014/main" id="{77F7677D-185D-4DF0-8680-1550F93C8B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srgbClr val="071D49"/>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900" b="0" i="0" u="none" strike="noStrike" kern="1200" cap="none" spc="0" normalizeH="0" baseline="0" noProof="0">
              <a:ln>
                <a:noFill/>
              </a:ln>
              <a:solidFill>
                <a:srgbClr val="071D4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1666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1019174" y="495300"/>
            <a:ext cx="10070167" cy="628650"/>
          </a:xfrm>
        </p:spPr>
        <p:txBody>
          <a:bodyPr/>
          <a:lstStyle/>
          <a:p>
            <a:r>
              <a:rPr lang="fi-FI" sz="2800" dirty="0"/>
              <a:t>Takuuta koskevia periaatteita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942680" y="1225485"/>
            <a:ext cx="10146662" cy="4951478"/>
          </a:xfrm>
        </p:spPr>
        <p:txBody>
          <a:bodyPr>
            <a:normAutofit fontScale="92500" lnSpcReduction="10000"/>
          </a:bodyPr>
          <a:lstStyle/>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Takuun on oltava maksuton (maksulliset lisäturvat eivät ole takuita)</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Takuukorjaukset on tehtävä aina maksutta, omavastuuosuuksia ei voi olla </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Myyjä voi irtautua aiemman myyntiportaan antamasta takuusta vain ilmoittamalla siitä kuluttajalle nimenomaisesti ja selkeästi ennen kaupantekoa</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Tavarassa on virhe, jos se takuuaikana huonontuu niiden ehtojen mukaisesti, jotka on esitetty takuutodistuksessa ja takuuta koskevassa mainonnassa</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Myyjän on vastuusta vapautuakseen osoitettava, että tavaran vikaantuminen johtuu todennäköisesti esimerkiksi tavaran vääränlaisesta käsittelystä</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Myyjän pitää hyvittää virhe laissa määriteltyjä periaatteita noudattaen, jos takuuehdot eivät ole kuluttajalle edullisempia</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Kuluttajalle pitää antaa takuutodistus viimeistään silloin, kun kuluttaja saa tavaran</a:t>
            </a:r>
          </a:p>
          <a:p>
            <a:pPr>
              <a:defRPr/>
            </a:pPr>
            <a:r>
              <a:rPr kumimoji="0" lang="fi-FI" sz="2000" b="0" i="0" u="none" strike="noStrike" kern="1200" cap="none" spc="0" normalizeH="0" baseline="0" noProof="0" dirty="0">
                <a:ln>
                  <a:noFill/>
                </a:ln>
                <a:solidFill>
                  <a:srgbClr val="071D49"/>
                </a:solidFill>
                <a:effectLst/>
                <a:uLnTx/>
                <a:uFillTx/>
                <a:latin typeface="Century Gothic" panose="020F0302020204030204"/>
                <a:ea typeface="+mn-ea"/>
                <a:cs typeface="+mn-cs"/>
              </a:rPr>
              <a:t>Takuu on pääsääntöisesti tuotekohtainen (=säilyy omistajanvaihdoksessa)</a:t>
            </a:r>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7</a:t>
            </a:fld>
            <a:endParaRPr lang="fi-FI"/>
          </a:p>
        </p:txBody>
      </p:sp>
    </p:spTree>
    <p:extLst>
      <p:ext uri="{BB962C8B-B14F-4D97-AF65-F5344CB8AC3E}">
        <p14:creationId xmlns:p14="http://schemas.microsoft.com/office/powerpoint/2010/main" val="225984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1AA91-274B-49ED-B6BF-9CB60576A29D}"/>
              </a:ext>
            </a:extLst>
          </p:cNvPr>
          <p:cNvSpPr>
            <a:spLocks noGrp="1"/>
          </p:cNvSpPr>
          <p:nvPr>
            <p:ph type="ctrTitle"/>
          </p:nvPr>
        </p:nvSpPr>
        <p:spPr>
          <a:xfrm>
            <a:off x="838986" y="1036948"/>
            <a:ext cx="9781513" cy="4506601"/>
          </a:xfrm>
        </p:spPr>
        <p:txBody>
          <a:bodyPr/>
          <a:lstStyle/>
          <a:p>
            <a:br>
              <a:rPr lang="fi-FI" sz="2400" dirty="0"/>
            </a:br>
            <a:r>
              <a:rPr lang="fi-FI" sz="4800" dirty="0"/>
              <a:t>Takuun ja lakisääteisen virhevastuun eroja</a:t>
            </a:r>
            <a:br>
              <a:rPr lang="fi-FI" sz="2400" dirty="0"/>
            </a:br>
            <a:br>
              <a:rPr lang="fi-FI" sz="2400" dirty="0"/>
            </a:br>
            <a:br>
              <a:rPr lang="fi-FI" sz="2400" dirty="0"/>
            </a:br>
            <a:br>
              <a:rPr lang="fi-FI" sz="2400" dirty="0"/>
            </a:br>
            <a:br>
              <a:rPr lang="fi-FI" sz="2400" dirty="0"/>
            </a:br>
            <a:endParaRPr lang="fi-FI" sz="2400" dirty="0"/>
          </a:p>
        </p:txBody>
      </p:sp>
      <p:sp>
        <p:nvSpPr>
          <p:cNvPr id="10" name="Päivämäärän paikkamerkki 9">
            <a:extLst>
              <a:ext uri="{FF2B5EF4-FFF2-40B4-BE49-F238E27FC236}">
                <a16:creationId xmlns:a16="http://schemas.microsoft.com/office/drawing/2014/main" id="{7EF701A1-9041-43C1-8E8F-EAC4FE2E23C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white"/>
                </a:solidFill>
                <a:effectLst/>
                <a:uLnTx/>
                <a:uFillTx/>
                <a:latin typeface="Century Gothic" panose="020F0302020204030204"/>
                <a:ea typeface="+mn-ea"/>
                <a:cs typeface="+mn-cs"/>
              </a:rPr>
              <a:t>22.5.2024</a:t>
            </a:r>
          </a:p>
        </p:txBody>
      </p:sp>
      <p:sp>
        <p:nvSpPr>
          <p:cNvPr id="11" name="Dian numeron paikkamerkki 10">
            <a:extLst>
              <a:ext uri="{FF2B5EF4-FFF2-40B4-BE49-F238E27FC236}">
                <a16:creationId xmlns:a16="http://schemas.microsoft.com/office/drawing/2014/main" id="{46E6152F-610C-4EC5-AAE1-65B35CD31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0A276-16AC-415C-9B55-D9215934A45F}" type="slidenum">
              <a:rPr kumimoji="0" lang="fi-FI" sz="9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9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4043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1970E-5FA4-4A6D-9600-9FF3A7288273}"/>
              </a:ext>
            </a:extLst>
          </p:cNvPr>
          <p:cNvSpPr>
            <a:spLocks noGrp="1"/>
          </p:cNvSpPr>
          <p:nvPr>
            <p:ph type="title"/>
          </p:nvPr>
        </p:nvSpPr>
        <p:spPr>
          <a:xfrm>
            <a:off x="603316" y="480767"/>
            <a:ext cx="10486026" cy="643183"/>
          </a:xfrm>
        </p:spPr>
        <p:txBody>
          <a:bodyPr/>
          <a:lstStyle/>
          <a:p>
            <a:r>
              <a:rPr lang="fi-FI" sz="2800" dirty="0"/>
              <a:t>Takuun ja virhevastuun eroja - vapaaehtoisuus					</a:t>
            </a:r>
          </a:p>
        </p:txBody>
      </p:sp>
      <p:sp>
        <p:nvSpPr>
          <p:cNvPr id="3" name="Sisällön paikkamerkki 2">
            <a:extLst>
              <a:ext uri="{FF2B5EF4-FFF2-40B4-BE49-F238E27FC236}">
                <a16:creationId xmlns:a16="http://schemas.microsoft.com/office/drawing/2014/main" id="{E6FE9AA6-575D-46A2-9B5E-E340F877BEE0}"/>
              </a:ext>
            </a:extLst>
          </p:cNvPr>
          <p:cNvSpPr>
            <a:spLocks noGrp="1"/>
          </p:cNvSpPr>
          <p:nvPr>
            <p:ph idx="1"/>
          </p:nvPr>
        </p:nvSpPr>
        <p:spPr>
          <a:xfrm>
            <a:off x="603315" y="1123950"/>
            <a:ext cx="10486027" cy="5053013"/>
          </a:xfrm>
        </p:spPr>
        <p:txBody>
          <a:bodyPr>
            <a:normAutofit/>
          </a:bodyPr>
          <a:lstStyle/>
          <a:p>
            <a:pPr marL="0" indent="0">
              <a:buNone/>
            </a:pPr>
            <a:r>
              <a:rPr lang="fi-FI" sz="2200" b="1" dirty="0"/>
              <a:t>Takuu</a:t>
            </a:r>
          </a:p>
          <a:p>
            <a:r>
              <a:rPr lang="fi-FI" sz="2200" dirty="0"/>
              <a:t>laki ei määrää antamaan takuuta, vaan sen tarjoaminen on vapaaehtoista</a:t>
            </a:r>
          </a:p>
          <a:p>
            <a:r>
              <a:rPr lang="fi-FI" sz="2200" dirty="0"/>
              <a:t>takuun sisältö ja kesto takuunantajan määriteltävissä, voi vaihdella tuotteittain</a:t>
            </a:r>
          </a:p>
          <a:p>
            <a:pPr marL="0" indent="0">
              <a:buNone/>
            </a:pPr>
            <a:endParaRPr lang="fi-FI" sz="2200" dirty="0"/>
          </a:p>
          <a:p>
            <a:pPr marL="0" indent="0">
              <a:buNone/>
            </a:pPr>
            <a:r>
              <a:rPr lang="fi-FI" sz="2200" b="1" dirty="0"/>
              <a:t>Virhevastuu</a:t>
            </a:r>
          </a:p>
          <a:p>
            <a:r>
              <a:rPr lang="fi-FI" sz="2200" dirty="0"/>
              <a:t>aina pakollinen</a:t>
            </a:r>
          </a:p>
          <a:p>
            <a:r>
              <a:rPr lang="fi-FI" sz="2200" dirty="0"/>
              <a:t>koskee kaikkia tavaroita, myös alennustuotteita ja käytettynä myytyjä</a:t>
            </a:r>
          </a:p>
          <a:p>
            <a:pPr marL="0" indent="0">
              <a:buNone/>
            </a:pPr>
            <a:endParaRPr lang="fi-FI" sz="2000" dirty="0"/>
          </a:p>
          <a:p>
            <a:pPr marL="0" indent="0">
              <a:buNone/>
            </a:pPr>
            <a:endParaRPr lang="fi-FI" sz="2000" dirty="0"/>
          </a:p>
          <a:p>
            <a:pPr marL="0" indent="0">
              <a:buNone/>
            </a:pPr>
            <a:endParaRPr lang="fi-FI" sz="2000" dirty="0"/>
          </a:p>
          <a:p>
            <a:endParaRPr lang="fi-FI" sz="2000" dirty="0"/>
          </a:p>
          <a:p>
            <a:endParaRPr lang="fi-FI" sz="2000" dirty="0"/>
          </a:p>
          <a:p>
            <a:endParaRPr lang="fi-FI" sz="2000" dirty="0"/>
          </a:p>
          <a:p>
            <a:endParaRPr lang="fi-FI" sz="2000" dirty="0"/>
          </a:p>
        </p:txBody>
      </p:sp>
      <p:sp>
        <p:nvSpPr>
          <p:cNvPr id="4" name="Päivämäärän paikkamerkki 3">
            <a:extLst>
              <a:ext uri="{FF2B5EF4-FFF2-40B4-BE49-F238E27FC236}">
                <a16:creationId xmlns:a16="http://schemas.microsoft.com/office/drawing/2014/main" id="{3FE2DEC5-F78C-4186-93EF-44C3A15CFD31}"/>
              </a:ext>
            </a:extLst>
          </p:cNvPr>
          <p:cNvSpPr>
            <a:spLocks noGrp="1"/>
          </p:cNvSpPr>
          <p:nvPr>
            <p:ph type="dt" sz="half" idx="10"/>
          </p:nvPr>
        </p:nvSpPr>
        <p:spPr/>
        <p:txBody>
          <a:bodyPr/>
          <a:lstStyle/>
          <a:p>
            <a:r>
              <a:rPr lang="fi-FI" dirty="0"/>
              <a:t>22.5.2024</a:t>
            </a:r>
          </a:p>
        </p:txBody>
      </p:sp>
      <p:sp>
        <p:nvSpPr>
          <p:cNvPr id="5" name="Dian numeron paikkamerkki 4">
            <a:extLst>
              <a:ext uri="{FF2B5EF4-FFF2-40B4-BE49-F238E27FC236}">
                <a16:creationId xmlns:a16="http://schemas.microsoft.com/office/drawing/2014/main" id="{734211B0-9DA4-4365-BD79-1437FD5FC905}"/>
              </a:ext>
            </a:extLst>
          </p:cNvPr>
          <p:cNvSpPr>
            <a:spLocks noGrp="1"/>
          </p:cNvSpPr>
          <p:nvPr>
            <p:ph type="sldNum" sz="quarter" idx="12"/>
          </p:nvPr>
        </p:nvSpPr>
        <p:spPr/>
        <p:txBody>
          <a:bodyPr/>
          <a:lstStyle/>
          <a:p>
            <a:fld id="{BCF0A276-16AC-415C-9B55-D9215934A45F}" type="slidenum">
              <a:rPr lang="fi-FI" smtClean="0"/>
              <a:t>9</a:t>
            </a:fld>
            <a:endParaRPr lang="fi-FI"/>
          </a:p>
        </p:txBody>
      </p:sp>
    </p:spTree>
    <p:extLst>
      <p:ext uri="{BB962C8B-B14F-4D97-AF65-F5344CB8AC3E}">
        <p14:creationId xmlns:p14="http://schemas.microsoft.com/office/powerpoint/2010/main" val="1991347034"/>
      </p:ext>
    </p:extLst>
  </p:cSld>
  <p:clrMapOvr>
    <a:masterClrMapping/>
  </p:clrMapOvr>
</p:sld>
</file>

<file path=ppt/theme/theme1.xml><?xml version="1.0" encoding="utf-8"?>
<a:theme xmlns:a="http://schemas.openxmlformats.org/drawingml/2006/main" name="Kilpailuvirasto">
  <a:themeElements>
    <a:clrScheme name="Kilpailuvirasto">
      <a:dk1>
        <a:sysClr val="windowText" lastClr="000000"/>
      </a:dk1>
      <a:lt1>
        <a:sysClr val="window" lastClr="FFFFFF"/>
      </a:lt1>
      <a:dk2>
        <a:srgbClr val="071D49"/>
      </a:dk2>
      <a:lt2>
        <a:srgbClr val="E7E6E6"/>
      </a:lt2>
      <a:accent1>
        <a:srgbClr val="071D49"/>
      </a:accent1>
      <a:accent2>
        <a:srgbClr val="4E7BBD"/>
      </a:accent2>
      <a:accent3>
        <a:srgbClr val="FF8D7E"/>
      </a:accent3>
      <a:accent4>
        <a:srgbClr val="EAD8D6"/>
      </a:accent4>
      <a:accent5>
        <a:srgbClr val="132852"/>
      </a:accent5>
      <a:accent6>
        <a:srgbClr val="A8C70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KKV_powerpoint_mallipohja_v2020-06-03.potx" id="{9B5315E5-BCB4-423E-8539-877CDA15AF3A}" vid="{BA1C7BC1-FCA3-4D87-AD3B-DE69E957CF4E}"/>
    </a:ext>
  </a:extLst>
</a:theme>
</file>

<file path=ppt/theme/theme2.xml><?xml version="1.0" encoding="utf-8"?>
<a:theme xmlns:a="http://schemas.openxmlformats.org/drawingml/2006/main" name="2_Kilpailuvirasto">
  <a:themeElements>
    <a:clrScheme name="Kilpailuvirasto">
      <a:dk1>
        <a:sysClr val="windowText" lastClr="000000"/>
      </a:dk1>
      <a:lt1>
        <a:sysClr val="window" lastClr="FFFFFF"/>
      </a:lt1>
      <a:dk2>
        <a:srgbClr val="071D49"/>
      </a:dk2>
      <a:lt2>
        <a:srgbClr val="E7E6E6"/>
      </a:lt2>
      <a:accent1>
        <a:srgbClr val="071D49"/>
      </a:accent1>
      <a:accent2>
        <a:srgbClr val="4E7BBD"/>
      </a:accent2>
      <a:accent3>
        <a:srgbClr val="FF8D7E"/>
      </a:accent3>
      <a:accent4>
        <a:srgbClr val="EAD8D6"/>
      </a:accent4>
      <a:accent5>
        <a:srgbClr val="132852"/>
      </a:accent5>
      <a:accent6>
        <a:srgbClr val="A8C70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KKV_powerpoint_mallipohja_v2020-06-03.potx" id="{9B5315E5-BCB4-423E-8539-877CDA15AF3A}" vid="{BA1C7BC1-FCA3-4D87-AD3B-DE69E957CF4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KKV_powerpoint_mallipohja_v2020-06-03-FI-1</Template>
  <TotalTime>6420</TotalTime>
  <Words>3011</Words>
  <Application>Microsoft Office PowerPoint</Application>
  <PresentationFormat>Laajakuva</PresentationFormat>
  <Paragraphs>356</Paragraphs>
  <Slides>37</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37</vt:i4>
      </vt:variant>
    </vt:vector>
  </HeadingPairs>
  <TitlesOfParts>
    <vt:vector size="44" baseType="lpstr">
      <vt:lpstr>Arial</vt:lpstr>
      <vt:lpstr>Calibri</vt:lpstr>
      <vt:lpstr>Century Gothic</vt:lpstr>
      <vt:lpstr>Segoe UI</vt:lpstr>
      <vt:lpstr>Wingdings</vt:lpstr>
      <vt:lpstr>Kilpailuvirasto</vt:lpstr>
      <vt:lpstr>2_Kilpailuvirasto</vt:lpstr>
      <vt:lpstr> ETKO &amp; KKV: Virhevastuun ja takuun erot sekä myyjän velvollisuudet reklamaation käsittelyssä -webinaari     Mikko Saastamoinen johtava asiantuntija, KKV</vt:lpstr>
      <vt:lpstr>Esityksen sisältö</vt:lpstr>
      <vt:lpstr>Kuluttajansuojalaki asettaa raamit      </vt:lpstr>
      <vt:lpstr>Virhevastuu ja takuu       </vt:lpstr>
      <vt:lpstr>Mitä virhe tarkoittaa?     </vt:lpstr>
      <vt:lpstr>Lakisääteinen virhevastuu </vt:lpstr>
      <vt:lpstr>Takuuta koskevia periaatteita       </vt:lpstr>
      <vt:lpstr> Takuun ja lakisääteisen virhevastuun eroja     </vt:lpstr>
      <vt:lpstr>Takuun ja virhevastuun eroja - vapaaehtoisuus     </vt:lpstr>
      <vt:lpstr>Takuun ja virhevastuun eroja - näyttötaakka     </vt:lpstr>
      <vt:lpstr>Takuun ja virhevastuun eroja - vastuun kesto     </vt:lpstr>
      <vt:lpstr>Kestoikä</vt:lpstr>
      <vt:lpstr>Kestoikä</vt:lpstr>
      <vt:lpstr>Esimerkki kuluttajariitalautakunnasta      1/2</vt:lpstr>
      <vt:lpstr>Esimerkki kuluttajariitalautakunnasta      2/2</vt:lpstr>
      <vt:lpstr>Takuun ja virhevastuun eroja - omistajanvaihdos</vt:lpstr>
      <vt:lpstr>Takuun ja virhevastuun eroja – kulujako</vt:lpstr>
      <vt:lpstr> nyt 5 minuutin tauko, ja sitten jatketaan teemalla   Virhetilanteiden selvittäminen ja hyvittäminen     </vt:lpstr>
      <vt:lpstr>Perusperiaatteet</vt:lpstr>
      <vt:lpstr>Perusperiaatteet</vt:lpstr>
      <vt:lpstr>Vian selvittäminen</vt:lpstr>
      <vt:lpstr>Vianetsinnän maksullisuus</vt:lpstr>
      <vt:lpstr>Miten virhe hyvitetään? </vt:lpstr>
      <vt:lpstr>Virheen oikaisutavan valinta</vt:lpstr>
      <vt:lpstr>Sijaislaite</vt:lpstr>
      <vt:lpstr> Tavaran vaihtaminen virheettömään (ennakkokysymys)</vt:lpstr>
      <vt:lpstr> Hinnanalennus</vt:lpstr>
      <vt:lpstr>Kaupan purku</vt:lpstr>
      <vt:lpstr>Vahingonkorvaus</vt:lpstr>
      <vt:lpstr>Joitain kuluttajan velvollisuuksia</vt:lpstr>
      <vt:lpstr>Lisätietoa</vt:lpstr>
      <vt:lpstr>      Lopuksi   Lyhyesti kuluttajaviranomaisista KKV Kampus      </vt:lpstr>
      <vt:lpstr>Kuluttajaviranomaisten tehtävänjako</vt:lpstr>
      <vt:lpstr>Kuluttajaneuvonta</vt:lpstr>
      <vt:lpstr>PowerPoint-esitys</vt:lpstr>
      <vt:lpstr>PowerPoint-esitys</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NEPA-YKSIKÖN INFO Ajankohtaista henkilöstöstä, neuvonnan kysynnästä ja toimintatapojen kehittämisestä  20.11.2020</dc:title>
  <dc:creator>Puomila Maija</dc:creator>
  <cp:lastModifiedBy>Saastamoinen Mikko (KKV)</cp:lastModifiedBy>
  <cp:revision>332</cp:revision>
  <dcterms:created xsi:type="dcterms:W3CDTF">2020-11-16T08:14:37Z</dcterms:created>
  <dcterms:modified xsi:type="dcterms:W3CDTF">2024-05-21T07:23:43Z</dcterms:modified>
</cp:coreProperties>
</file>